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69" r:id="rId16"/>
    <p:sldId id="270" r:id="rId17"/>
    <p:sldId id="272" r:id="rId18"/>
    <p:sldId id="273" r:id="rId19"/>
    <p:sldId id="274" r:id="rId20"/>
  </p:sldIdLst>
  <p:sldSz cx="18288000" cy="10287000"/>
  <p:notesSz cx="6858000" cy="9144000"/>
  <p:embeddedFontLst>
    <p:embeddedFont>
      <p:font typeface="Assistant" pitchFamily="2" charset="-79"/>
      <p:regular r:id="rId22"/>
      <p:bold r:id="rId23"/>
    </p:embeddedFont>
    <p:embeddedFont>
      <p:font typeface="Halant" panose="020B0604020202020204" charset="0"/>
      <p:regular r:id="rId24"/>
    </p:embeddedFont>
    <p:embeddedFont>
      <p:font typeface="Halant Bold" panose="020B0604020202020204" charset="0"/>
      <p:regular r:id="rId25"/>
    </p:embeddedFont>
    <p:embeddedFont>
      <p:font typeface="Halant Medium" panose="020B0604020202020204" charset="0"/>
      <p:regular r:id="rId26"/>
    </p:embeddedFont>
    <p:embeddedFont>
      <p:font typeface="HK Grotesk Bold" panose="020B0604020202020204" charset="0"/>
      <p:regular r:id="rId27"/>
    </p:embeddedFont>
    <p:embeddedFont>
      <p:font typeface="Lato Bold" panose="020B0604020202020204" charset="0"/>
      <p:regular r:id="rId28"/>
    </p:embeddedFont>
    <p:embeddedFont>
      <p:font typeface="Oswald Bold" panose="020B0604020202020204" charset="0"/>
      <p:regular r:id="rId29"/>
    </p:embeddedFont>
    <p:embeddedFont>
      <p:font typeface="Roboto" panose="02000000000000000000" pitchFamily="2" charset="0"/>
      <p:regular r:id="rId30"/>
      <p:bold r:id="rId31"/>
      <p:italic r:id="rId32"/>
      <p:boldItalic r:id="rId33"/>
    </p:embeddedFont>
    <p:embeddedFont>
      <p:font typeface="Roboto Bold" panose="02000000000000000000"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F8C91F-60A4-4B1D-BD93-6C1E6ED0BC11}" v="2" dt="2025-05-07T01:49:09.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3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6/11/relationships/changesInfo" Target="changesInfos/changesInfo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ti Dedhia" userId="cdde169438782e1a" providerId="LiveId" clId="{8CF8C91F-60A4-4B1D-BD93-6C1E6ED0BC11}"/>
    <pc:docChg chg="custSel modSld">
      <pc:chgData name="Dhruti Dedhia" userId="cdde169438782e1a" providerId="LiveId" clId="{8CF8C91F-60A4-4B1D-BD93-6C1E6ED0BC11}" dt="2025-05-07T03:13:25.659" v="243"/>
      <pc:docMkLst>
        <pc:docMk/>
      </pc:docMkLst>
      <pc:sldChg chg="addSp modSp mod modNotesTx">
        <pc:chgData name="Dhruti Dedhia" userId="cdde169438782e1a" providerId="LiveId" clId="{8CF8C91F-60A4-4B1D-BD93-6C1E6ED0BC11}" dt="2025-05-07T03:11:58.607" v="235"/>
        <pc:sldMkLst>
          <pc:docMk/>
          <pc:sldMk cId="0" sldId="256"/>
        </pc:sldMkLst>
        <pc:spChg chg="mod">
          <ac:chgData name="Dhruti Dedhia" userId="cdde169438782e1a" providerId="LiveId" clId="{8CF8C91F-60A4-4B1D-BD93-6C1E6ED0BC11}" dt="2025-05-07T02:18:01.061" v="162" actId="14100"/>
          <ac:spMkLst>
            <pc:docMk/>
            <pc:sldMk cId="0" sldId="256"/>
            <ac:spMk id="2" creationId="{00000000-0000-0000-0000-000000000000}"/>
          </ac:spMkLst>
        </pc:spChg>
        <pc:spChg chg="mod">
          <ac:chgData name="Dhruti Dedhia" userId="cdde169438782e1a" providerId="LiveId" clId="{8CF8C91F-60A4-4B1D-BD93-6C1E6ED0BC11}" dt="2025-05-07T01:48:28.829" v="18" actId="1076"/>
          <ac:spMkLst>
            <pc:docMk/>
            <pc:sldMk cId="0" sldId="256"/>
            <ac:spMk id="3" creationId="{00000000-0000-0000-0000-000000000000}"/>
          </ac:spMkLst>
        </pc:spChg>
        <pc:spChg chg="add mod">
          <ac:chgData name="Dhruti Dedhia" userId="cdde169438782e1a" providerId="LiveId" clId="{8CF8C91F-60A4-4B1D-BD93-6C1E6ED0BC11}" dt="2025-05-07T01:49:04.597" v="96" actId="1076"/>
          <ac:spMkLst>
            <pc:docMk/>
            <pc:sldMk cId="0" sldId="256"/>
            <ac:spMk id="7" creationId="{BEDC68C8-77FC-F45B-FFE1-A3919B92EF83}"/>
          </ac:spMkLst>
        </pc:spChg>
        <pc:spChg chg="add mod">
          <ac:chgData name="Dhruti Dedhia" userId="cdde169438782e1a" providerId="LiveId" clId="{8CF8C91F-60A4-4B1D-BD93-6C1E6ED0BC11}" dt="2025-05-07T01:49:20.877" v="115" actId="1076"/>
          <ac:spMkLst>
            <pc:docMk/>
            <pc:sldMk cId="0" sldId="256"/>
            <ac:spMk id="8" creationId="{D87F5805-D29E-D96E-5261-D9DE640A6254}"/>
          </ac:spMkLst>
        </pc:spChg>
      </pc:sldChg>
      <pc:sldChg chg="modNotesTx">
        <pc:chgData name="Dhruti Dedhia" userId="cdde169438782e1a" providerId="LiveId" clId="{8CF8C91F-60A4-4B1D-BD93-6C1E6ED0BC11}" dt="2025-05-07T03:12:06.912" v="236"/>
        <pc:sldMkLst>
          <pc:docMk/>
          <pc:sldMk cId="0" sldId="257"/>
        </pc:sldMkLst>
      </pc:sldChg>
      <pc:sldChg chg="modNotesTx">
        <pc:chgData name="Dhruti Dedhia" userId="cdde169438782e1a" providerId="LiveId" clId="{8CF8C91F-60A4-4B1D-BD93-6C1E6ED0BC11}" dt="2025-05-07T03:13:02.707" v="241"/>
        <pc:sldMkLst>
          <pc:docMk/>
          <pc:sldMk cId="0" sldId="258"/>
        </pc:sldMkLst>
      </pc:sldChg>
      <pc:sldChg chg="modNotesTx">
        <pc:chgData name="Dhruti Dedhia" userId="cdde169438782e1a" providerId="LiveId" clId="{8CF8C91F-60A4-4B1D-BD93-6C1E6ED0BC11}" dt="2025-05-07T03:12:48.430" v="239"/>
        <pc:sldMkLst>
          <pc:docMk/>
          <pc:sldMk cId="0" sldId="259"/>
        </pc:sldMkLst>
      </pc:sldChg>
      <pc:sldChg chg="modNotesTx">
        <pc:chgData name="Dhruti Dedhia" userId="cdde169438782e1a" providerId="LiveId" clId="{8CF8C91F-60A4-4B1D-BD93-6C1E6ED0BC11}" dt="2025-05-07T03:13:16.454" v="242"/>
        <pc:sldMkLst>
          <pc:docMk/>
          <pc:sldMk cId="0" sldId="260"/>
        </pc:sldMkLst>
      </pc:sldChg>
      <pc:sldChg chg="modNotesTx">
        <pc:chgData name="Dhruti Dedhia" userId="cdde169438782e1a" providerId="LiveId" clId="{8CF8C91F-60A4-4B1D-BD93-6C1E6ED0BC11}" dt="2025-05-07T03:13:25.659" v="243"/>
        <pc:sldMkLst>
          <pc:docMk/>
          <pc:sldMk cId="0" sldId="261"/>
        </pc:sldMkLst>
      </pc:sldChg>
      <pc:sldChg chg="modNotesTx">
        <pc:chgData name="Dhruti Dedhia" userId="cdde169438782e1a" providerId="LiveId" clId="{8CF8C91F-60A4-4B1D-BD93-6C1E6ED0BC11}" dt="2025-05-07T02:06:57.703" v="118"/>
        <pc:sldMkLst>
          <pc:docMk/>
          <pc:sldMk cId="0" sldId="262"/>
        </pc:sldMkLst>
      </pc:sldChg>
      <pc:sldChg chg="modNotesTx">
        <pc:chgData name="Dhruti Dedhia" userId="cdde169438782e1a" providerId="LiveId" clId="{8CF8C91F-60A4-4B1D-BD93-6C1E6ED0BC11}" dt="2025-05-07T02:07:05.872" v="119"/>
        <pc:sldMkLst>
          <pc:docMk/>
          <pc:sldMk cId="0" sldId="263"/>
        </pc:sldMkLst>
      </pc:sldChg>
      <pc:sldChg chg="modNotesTx">
        <pc:chgData name="Dhruti Dedhia" userId="cdde169438782e1a" providerId="LiveId" clId="{8CF8C91F-60A4-4B1D-BD93-6C1E6ED0BC11}" dt="2025-05-07T02:07:18.104" v="120"/>
        <pc:sldMkLst>
          <pc:docMk/>
          <pc:sldMk cId="0" sldId="264"/>
        </pc:sldMkLst>
      </pc:sldChg>
      <pc:sldChg chg="modNotesTx">
        <pc:chgData name="Dhruti Dedhia" userId="cdde169438782e1a" providerId="LiveId" clId="{8CF8C91F-60A4-4B1D-BD93-6C1E6ED0BC11}" dt="2025-05-07T02:07:28.162" v="121"/>
        <pc:sldMkLst>
          <pc:docMk/>
          <pc:sldMk cId="0" sldId="265"/>
        </pc:sldMkLst>
      </pc:sldChg>
      <pc:sldChg chg="modNotesTx">
        <pc:chgData name="Dhruti Dedhia" userId="cdde169438782e1a" providerId="LiveId" clId="{8CF8C91F-60A4-4B1D-BD93-6C1E6ED0BC11}" dt="2025-05-07T02:14:41.408" v="153"/>
        <pc:sldMkLst>
          <pc:docMk/>
          <pc:sldMk cId="0" sldId="269"/>
        </pc:sldMkLst>
      </pc:sldChg>
      <pc:sldChg chg="modNotesTx">
        <pc:chgData name="Dhruti Dedhia" userId="cdde169438782e1a" providerId="LiveId" clId="{8CF8C91F-60A4-4B1D-BD93-6C1E6ED0BC11}" dt="2025-05-07T02:14:07.384" v="150" actId="20577"/>
        <pc:sldMkLst>
          <pc:docMk/>
          <pc:sldMk cId="0" sldId="270"/>
        </pc:sldMkLst>
      </pc:sldChg>
      <pc:sldChg chg="modNotesTx">
        <pc:chgData name="Dhruti Dedhia" userId="cdde169438782e1a" providerId="LiveId" clId="{8CF8C91F-60A4-4B1D-BD93-6C1E6ED0BC11}" dt="2025-05-07T02:20:53.043" v="234" actId="20577"/>
        <pc:sldMkLst>
          <pc:docMk/>
          <pc:sldMk cId="0" sldId="272"/>
        </pc:sldMkLst>
      </pc:sldChg>
      <pc:sldChg chg="modNotesTx">
        <pc:chgData name="Dhruti Dedhia" userId="cdde169438782e1a" providerId="LiveId" clId="{8CF8C91F-60A4-4B1D-BD93-6C1E6ED0BC11}" dt="2025-05-07T02:06:35.550" v="117"/>
        <pc:sldMkLst>
          <pc:docMk/>
          <pc:sldMk cId="0"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ADB37B-4471-4AA4-B4DD-237CEE988B33}"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FCBD-4575-4329-B59F-61C1100971B8}" type="slidenum">
              <a:rPr lang="en-US" smtClean="0"/>
              <a:t>‹#›</a:t>
            </a:fld>
            <a:endParaRPr lang="en-US"/>
          </a:p>
        </p:txBody>
      </p:sp>
    </p:spTree>
    <p:extLst>
      <p:ext uri="{BB962C8B-B14F-4D97-AF65-F5344CB8AC3E}">
        <p14:creationId xmlns:p14="http://schemas.microsoft.com/office/powerpoint/2010/main" val="2520208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Adhi, and along with my teammates Dhruti, Aditya, Vijay, and Purav, we are excited to present our project, 'Predicting Insurance Drug Spending.' This project aims to forecast drug costs using machine learning, providing valuable insights for healthcare stakeholders.</a:t>
            </a:r>
          </a:p>
        </p:txBody>
      </p:sp>
      <p:sp>
        <p:nvSpPr>
          <p:cNvPr id="4" name="Slide Number Placeholder 3"/>
          <p:cNvSpPr>
            <a:spLocks noGrp="1"/>
          </p:cNvSpPr>
          <p:nvPr>
            <p:ph type="sldNum" sz="quarter" idx="5"/>
          </p:nvPr>
        </p:nvSpPr>
        <p:spPr/>
        <p:txBody>
          <a:bodyPr/>
          <a:lstStyle/>
          <a:p>
            <a:fld id="{79EFFCBD-4575-4329-B59F-61C1100971B8}" type="slidenum">
              <a:rPr lang="en-US" smtClean="0"/>
              <a:t>1</a:t>
            </a:fld>
            <a:endParaRPr lang="en-US"/>
          </a:p>
        </p:txBody>
      </p:sp>
    </p:spTree>
    <p:extLst>
      <p:ext uri="{BB962C8B-B14F-4D97-AF65-F5344CB8AC3E}">
        <p14:creationId xmlns:p14="http://schemas.microsoft.com/office/powerpoint/2010/main" val="353678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our models using three main metrics:•	R² score, which shows how well the predictions match the actual values•	MAE, which tells us the average error•	And RMSE, which puts more weight on bigger </a:t>
            </a:r>
            <a:r>
              <a:rPr lang="en-US" dirty="0" err="1"/>
              <a:t>errorsThese</a:t>
            </a:r>
            <a:r>
              <a:rPr lang="en-US" dirty="0"/>
              <a:t> metrics helped us compare the models fairly and choose the one that best fits our prediction </a:t>
            </a:r>
            <a:r>
              <a:rPr lang="en-US" dirty="0" err="1"/>
              <a:t>goal.This</a:t>
            </a:r>
            <a:r>
              <a:rPr lang="en-US" dirty="0"/>
              <a:t> would support real-time analysis, improve budget planning, and could be used in insurance and healthcare systems.</a:t>
            </a:r>
          </a:p>
        </p:txBody>
      </p:sp>
      <p:sp>
        <p:nvSpPr>
          <p:cNvPr id="4" name="Slide Number Placeholder 3"/>
          <p:cNvSpPr>
            <a:spLocks noGrp="1"/>
          </p:cNvSpPr>
          <p:nvPr>
            <p:ph type="sldNum" sz="quarter" idx="5"/>
          </p:nvPr>
        </p:nvSpPr>
        <p:spPr/>
        <p:txBody>
          <a:bodyPr/>
          <a:lstStyle/>
          <a:p>
            <a:fld id="{79EFFCBD-4575-4329-B59F-61C1100971B8}" type="slidenum">
              <a:rPr lang="en-US" smtClean="0"/>
              <a:t>10</a:t>
            </a:fld>
            <a:endParaRPr lang="en-US"/>
          </a:p>
        </p:txBody>
      </p:sp>
    </p:spTree>
    <p:extLst>
      <p:ext uri="{BB962C8B-B14F-4D97-AF65-F5344CB8AC3E}">
        <p14:creationId xmlns:p14="http://schemas.microsoft.com/office/powerpoint/2010/main" val="778981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We trained a Linear Regression model using features selected based on correlation with the target variable. Initially, we used the </a:t>
            </a:r>
            <a:r>
              <a:rPr lang="en-US" b="1" dirty="0"/>
              <a:t>top 8 correlated features</a:t>
            </a:r>
            <a:r>
              <a:rPr lang="en-US" dirty="0"/>
              <a:t>, which gave us decent performance. Then, we retrained the model using only the </a:t>
            </a:r>
            <a:r>
              <a:rPr lang="en-US" b="1" dirty="0"/>
              <a:t>top 4 features</a:t>
            </a:r>
            <a:r>
              <a:rPr lang="en-US" dirty="0"/>
              <a:t>, which improved the evaluation metrics (e.g., lower RMSE, higher R²).</a:t>
            </a:r>
          </a:p>
          <a:p>
            <a:r>
              <a:rPr lang="en-US" dirty="0"/>
              <a:t>This change helped the model by </a:t>
            </a:r>
            <a:r>
              <a:rPr lang="en-US" b="1" dirty="0"/>
              <a:t>reducing noise and multicollinearity</a:t>
            </a:r>
            <a:r>
              <a:rPr lang="en-US" dirty="0"/>
              <a:t>, making it simpler and more focused on the most predictive inputs.</a:t>
            </a:r>
          </a:p>
          <a:p>
            <a:endParaRPr lang="en-US" dirty="0"/>
          </a:p>
        </p:txBody>
      </p:sp>
      <p:sp>
        <p:nvSpPr>
          <p:cNvPr id="4" name="Slide Number Placeholder 3"/>
          <p:cNvSpPr>
            <a:spLocks noGrp="1"/>
          </p:cNvSpPr>
          <p:nvPr>
            <p:ph type="sldNum" sz="quarter" idx="5"/>
          </p:nvPr>
        </p:nvSpPr>
        <p:spPr/>
        <p:txBody>
          <a:bodyPr/>
          <a:lstStyle/>
          <a:p>
            <a:fld id="{79EFFCBD-4575-4329-B59F-61C1100971B8}" type="slidenum">
              <a:rPr lang="en-US" smtClean="0"/>
              <a:t>12</a:t>
            </a:fld>
            <a:endParaRPr lang="en-US"/>
          </a:p>
        </p:txBody>
      </p:sp>
    </p:spTree>
    <p:extLst>
      <p:ext uri="{BB962C8B-B14F-4D97-AF65-F5344CB8AC3E}">
        <p14:creationId xmlns:p14="http://schemas.microsoft.com/office/powerpoint/2010/main" val="297663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We built a Decision Tree Regressor using features selected by their correlation with the target. In the first run, we used the </a:t>
            </a:r>
            <a:r>
              <a:rPr lang="en-US" b="1" dirty="0"/>
              <a:t>top 8 correlated features</a:t>
            </a:r>
            <a:r>
              <a:rPr lang="en-US" dirty="0"/>
              <a:t>, and in the second, we reduced it to the </a:t>
            </a:r>
            <a:r>
              <a:rPr lang="en-US" b="1" dirty="0"/>
              <a:t>top 4</a:t>
            </a:r>
            <a:r>
              <a:rPr lang="en-US" dirty="0"/>
              <a:t>.</a:t>
            </a:r>
          </a:p>
          <a:p>
            <a:r>
              <a:rPr lang="en-US" dirty="0"/>
              <a:t>Using fewer, more relevant features improved the model's performance by </a:t>
            </a:r>
            <a:r>
              <a:rPr lang="en-US" b="1" dirty="0"/>
              <a:t>reducing overfitting</a:t>
            </a:r>
            <a:r>
              <a:rPr lang="en-US" dirty="0"/>
              <a:t> and making the tree structure simpler and more generalizable. This led to </a:t>
            </a:r>
            <a:r>
              <a:rPr lang="en-US" b="1" dirty="0"/>
              <a:t>better evaluation scores</a:t>
            </a:r>
            <a:r>
              <a:rPr lang="en-US" dirty="0"/>
              <a:t>, showing that a more focused feature set can boost model effectiveness.</a:t>
            </a:r>
          </a:p>
          <a:p>
            <a:endParaRPr lang="en-US" dirty="0"/>
          </a:p>
        </p:txBody>
      </p:sp>
      <p:sp>
        <p:nvSpPr>
          <p:cNvPr id="4" name="Slide Number Placeholder 3"/>
          <p:cNvSpPr>
            <a:spLocks noGrp="1"/>
          </p:cNvSpPr>
          <p:nvPr>
            <p:ph type="sldNum" sz="quarter" idx="5"/>
          </p:nvPr>
        </p:nvSpPr>
        <p:spPr/>
        <p:txBody>
          <a:bodyPr/>
          <a:lstStyle/>
          <a:p>
            <a:fld id="{79EFFCBD-4575-4329-B59F-61C1100971B8}" type="slidenum">
              <a:rPr lang="en-US" smtClean="0"/>
              <a:t>13</a:t>
            </a:fld>
            <a:endParaRPr lang="en-US"/>
          </a:p>
        </p:txBody>
      </p:sp>
    </p:spTree>
    <p:extLst>
      <p:ext uri="{BB962C8B-B14F-4D97-AF65-F5344CB8AC3E}">
        <p14:creationId xmlns:p14="http://schemas.microsoft.com/office/powerpoint/2010/main" val="1646096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We experimented with different values for the </a:t>
            </a:r>
            <a:r>
              <a:rPr lang="en-US" dirty="0" err="1"/>
              <a:t>n_estimators</a:t>
            </a:r>
            <a:r>
              <a:rPr lang="en-US" dirty="0"/>
              <a:t> parameter, which controls the number of decision trees in the Random Forest. Starting from 150, we tested multiple values and observed how they affected model performance.</a:t>
            </a:r>
          </a:p>
          <a:p>
            <a:r>
              <a:rPr lang="en-US" dirty="0"/>
              <a:t>Eventually, setting </a:t>
            </a:r>
            <a:r>
              <a:rPr lang="en-US" dirty="0" err="1"/>
              <a:t>n_estimators</a:t>
            </a:r>
            <a:r>
              <a:rPr lang="en-US" dirty="0"/>
              <a:t> to </a:t>
            </a:r>
            <a:r>
              <a:rPr lang="en-US" b="1" dirty="0"/>
              <a:t>250</a:t>
            </a:r>
            <a:r>
              <a:rPr lang="en-US" dirty="0"/>
              <a:t> gave us the </a:t>
            </a:r>
            <a:r>
              <a:rPr lang="en-US" b="1" dirty="0"/>
              <a:t>best results</a:t>
            </a:r>
            <a:r>
              <a:rPr lang="en-US" dirty="0"/>
              <a:t> in terms of accuracy and error metrics. </a:t>
            </a:r>
            <a:r>
              <a:rPr lang="en-US"/>
              <a:t>Increasing the number of trees improved stability and reduced variance, helping the model generalize better.</a:t>
            </a:r>
          </a:p>
          <a:p>
            <a:endParaRPr lang="en-US"/>
          </a:p>
        </p:txBody>
      </p:sp>
      <p:sp>
        <p:nvSpPr>
          <p:cNvPr id="4" name="Slide Number Placeholder 3"/>
          <p:cNvSpPr>
            <a:spLocks noGrp="1"/>
          </p:cNvSpPr>
          <p:nvPr>
            <p:ph type="sldNum" sz="quarter" idx="5"/>
          </p:nvPr>
        </p:nvSpPr>
        <p:spPr/>
        <p:txBody>
          <a:bodyPr/>
          <a:lstStyle/>
          <a:p>
            <a:fld id="{79EFFCBD-4575-4329-B59F-61C1100971B8}" type="slidenum">
              <a:rPr lang="en-US" smtClean="0"/>
              <a:t>14</a:t>
            </a:fld>
            <a:endParaRPr lang="en-US"/>
          </a:p>
        </p:txBody>
      </p:sp>
    </p:spTree>
    <p:extLst>
      <p:ext uri="{BB962C8B-B14F-4D97-AF65-F5344CB8AC3E}">
        <p14:creationId xmlns:p14="http://schemas.microsoft.com/office/powerpoint/2010/main" val="153016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n_estimators</a:t>
            </a:r>
            <a:r>
              <a:rPr lang="en-US" dirty="0"/>
              <a:t>=150, </a:t>
            </a:r>
            <a:r>
              <a:rPr lang="en-US" dirty="0" err="1"/>
              <a:t>learning_rate</a:t>
            </a:r>
            <a:r>
              <a:rPr lang="en-US" dirty="0"/>
              <a:t>=0.1</a:t>
            </a:r>
            <a:br>
              <a:rPr lang="en-US" dirty="0"/>
            </a:br>
            <a:r>
              <a:rPr lang="en-US" dirty="0" err="1"/>
              <a:t>n_estimators</a:t>
            </a:r>
            <a:r>
              <a:rPr lang="en-US" dirty="0"/>
              <a:t>=650, </a:t>
            </a:r>
            <a:r>
              <a:rPr lang="en-US" dirty="0" err="1"/>
              <a:t>learning_rate</a:t>
            </a:r>
            <a:r>
              <a:rPr lang="en-US" dirty="0"/>
              <a:t>=0.3</a:t>
            </a:r>
          </a:p>
          <a:p>
            <a:endParaRPr lang="en-US" dirty="0"/>
          </a:p>
          <a:p>
            <a:pPr>
              <a:buNone/>
            </a:pPr>
            <a:r>
              <a:rPr lang="en-US" dirty="0" err="1"/>
              <a:t>n_estimators</a:t>
            </a:r>
            <a:r>
              <a:rPr lang="en-US" dirty="0"/>
              <a:t> defines the </a:t>
            </a:r>
            <a:r>
              <a:rPr lang="en-US" b="1" dirty="0"/>
              <a:t>number of boosting rounds</a:t>
            </a:r>
            <a:r>
              <a:rPr lang="en-US" dirty="0"/>
              <a:t> (trees). More trees can capture more complex patterns.</a:t>
            </a:r>
          </a:p>
          <a:p>
            <a:r>
              <a:rPr lang="en-US" dirty="0" err="1"/>
              <a:t>learning_rate</a:t>
            </a:r>
            <a:r>
              <a:rPr lang="en-US" dirty="0"/>
              <a:t> controls how much each tree contributes to the final prediction. A higher rate (0.3) helps the model </a:t>
            </a:r>
            <a:r>
              <a:rPr lang="en-US" b="1" dirty="0"/>
              <a:t>learn faster</a:t>
            </a:r>
            <a:r>
              <a:rPr lang="en-US" dirty="0"/>
              <a: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9EFFCBD-4575-4329-B59F-61C1100971B8}" type="slidenum">
              <a:rPr lang="en-US" smtClean="0"/>
              <a:t>15</a:t>
            </a:fld>
            <a:endParaRPr lang="en-US"/>
          </a:p>
        </p:txBody>
      </p:sp>
    </p:spTree>
    <p:extLst>
      <p:ext uri="{BB962C8B-B14F-4D97-AF65-F5344CB8AC3E}">
        <p14:creationId xmlns:p14="http://schemas.microsoft.com/office/powerpoint/2010/main" val="4200506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top 8 to top 4 </a:t>
            </a:r>
          </a:p>
        </p:txBody>
      </p:sp>
      <p:sp>
        <p:nvSpPr>
          <p:cNvPr id="4" name="Slide Number Placeholder 3"/>
          <p:cNvSpPr>
            <a:spLocks noGrp="1"/>
          </p:cNvSpPr>
          <p:nvPr>
            <p:ph type="sldNum" sz="quarter" idx="5"/>
          </p:nvPr>
        </p:nvSpPr>
        <p:spPr/>
        <p:txBody>
          <a:bodyPr/>
          <a:lstStyle/>
          <a:p>
            <a:fld id="{79EFFCBD-4575-4329-B59F-61C1100971B8}" type="slidenum">
              <a:rPr lang="en-US" smtClean="0"/>
              <a:t>16</a:t>
            </a:fld>
            <a:endParaRPr lang="en-US"/>
          </a:p>
        </p:txBody>
      </p:sp>
    </p:spTree>
    <p:extLst>
      <p:ext uri="{BB962C8B-B14F-4D97-AF65-F5344CB8AC3E}">
        <p14:creationId xmlns:p14="http://schemas.microsoft.com/office/powerpoint/2010/main" val="276010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estimator 1500</a:t>
            </a:r>
          </a:p>
          <a:p>
            <a:r>
              <a:rPr lang="en-US" dirty="0"/>
              <a:t>N estimator 1000</a:t>
            </a:r>
            <a:br>
              <a:rPr lang="en-US" dirty="0"/>
            </a:br>
            <a:r>
              <a:rPr lang="en-US" dirty="0"/>
              <a:t>also tried changing features </a:t>
            </a:r>
          </a:p>
        </p:txBody>
      </p:sp>
      <p:sp>
        <p:nvSpPr>
          <p:cNvPr id="4" name="Slide Number Placeholder 3"/>
          <p:cNvSpPr>
            <a:spLocks noGrp="1"/>
          </p:cNvSpPr>
          <p:nvPr>
            <p:ph type="sldNum" sz="quarter" idx="5"/>
          </p:nvPr>
        </p:nvSpPr>
        <p:spPr/>
        <p:txBody>
          <a:bodyPr/>
          <a:lstStyle/>
          <a:p>
            <a:fld id="{79EFFCBD-4575-4329-B59F-61C1100971B8}" type="slidenum">
              <a:rPr lang="en-US" smtClean="0"/>
              <a:t>17</a:t>
            </a:fld>
            <a:endParaRPr lang="en-US"/>
          </a:p>
        </p:txBody>
      </p:sp>
    </p:spTree>
    <p:extLst>
      <p:ext uri="{BB962C8B-B14F-4D97-AF65-F5344CB8AC3E}">
        <p14:creationId xmlns:p14="http://schemas.microsoft.com/office/powerpoint/2010/main" val="610433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US" dirty="0">
                <a:effectLst/>
              </a:rPr>
              <a:t>“This slide summarizes the performance of all our machine learning models, both before and after tuning.</a:t>
            </a:r>
            <a:endParaRPr lang="en-US" dirty="0"/>
          </a:p>
          <a:p>
            <a:pPr rtl="0">
              <a:buNone/>
            </a:pPr>
            <a:br>
              <a:rPr lang="en-US" dirty="0"/>
            </a:br>
            <a:endParaRPr lang="en-US" dirty="0"/>
          </a:p>
          <a:p>
            <a:pPr rtl="0">
              <a:buNone/>
            </a:pPr>
            <a:r>
              <a:rPr lang="en-US" dirty="0">
                <a:effectLst/>
              </a:rPr>
              <a:t>Starting with the R² chart, we can see that Decision Tree Regressor achieved the highest R² after tuning, followed closely by Random Forest and Linear Regression, indicating strong predictive power.</a:t>
            </a:r>
            <a:endParaRPr lang="en-US" dirty="0"/>
          </a:p>
          <a:p>
            <a:pPr rtl="0">
              <a:buNone/>
            </a:pPr>
            <a:br>
              <a:rPr lang="en-US" dirty="0"/>
            </a:br>
            <a:endParaRPr lang="en-US" dirty="0"/>
          </a:p>
          <a:p>
            <a:pPr rtl="0">
              <a:buNone/>
            </a:pPr>
            <a:r>
              <a:rPr lang="en-US" dirty="0">
                <a:effectLst/>
              </a:rPr>
              <a:t>In terms of MAE and RMSE, which represent the error margins, Decision Tree again had the lowest post-tuning RMSE at around 99, while Random Forest also showed competitive error values, confirming their stability.</a:t>
            </a:r>
            <a:endParaRPr lang="en-US" dirty="0"/>
          </a:p>
          <a:p>
            <a:pPr rtl="0">
              <a:buNone/>
            </a:pPr>
            <a:br>
              <a:rPr lang="en-US" dirty="0"/>
            </a:br>
            <a:endParaRPr lang="en-US" dirty="0"/>
          </a:p>
          <a:p>
            <a:pPr rtl="0">
              <a:buNone/>
            </a:pPr>
            <a:r>
              <a:rPr lang="en-US" dirty="0">
                <a:effectLst/>
              </a:rPr>
              <a:t>Interestingly, while </a:t>
            </a:r>
            <a:r>
              <a:rPr lang="en-US" dirty="0" err="1">
                <a:effectLst/>
              </a:rPr>
              <a:t>LightGBM</a:t>
            </a:r>
            <a:r>
              <a:rPr lang="en-US" dirty="0">
                <a:effectLst/>
              </a:rPr>
              <a:t> is powerful in general, in our case, they performed better before tuning, so we chose to retain the original versions.</a:t>
            </a:r>
            <a:endParaRPr lang="en-US" dirty="0"/>
          </a:p>
          <a:p>
            <a:pPr rtl="0">
              <a:buNone/>
            </a:pPr>
            <a:br>
              <a:rPr lang="en-US" dirty="0"/>
            </a:br>
            <a:endParaRPr lang="en-US" dirty="0"/>
          </a:p>
          <a:p>
            <a:pPr rtl="0"/>
            <a:r>
              <a:rPr lang="en-US" dirty="0">
                <a:effectLst/>
              </a:rPr>
              <a:t>Overall, this comparison helped us conclude that Decision Tree and Random Forest are our most reliable models for predicting 2022 drug spending per dosage unit.”</a:t>
            </a:r>
            <a:endParaRPr lang="en-US" dirty="0"/>
          </a:p>
        </p:txBody>
      </p:sp>
      <p:sp>
        <p:nvSpPr>
          <p:cNvPr id="4" name="Slide Number Placeholder 3"/>
          <p:cNvSpPr>
            <a:spLocks noGrp="1"/>
          </p:cNvSpPr>
          <p:nvPr>
            <p:ph type="sldNum" sz="quarter" idx="5"/>
          </p:nvPr>
        </p:nvSpPr>
        <p:spPr/>
        <p:txBody>
          <a:bodyPr/>
          <a:lstStyle/>
          <a:p>
            <a:fld id="{79EFFCBD-4575-4329-B59F-61C1100971B8}" type="slidenum">
              <a:rPr lang="en-US" smtClean="0"/>
              <a:t>18</a:t>
            </a:fld>
            <a:endParaRPr lang="en-US"/>
          </a:p>
        </p:txBody>
      </p:sp>
    </p:spTree>
    <p:extLst>
      <p:ext uri="{BB962C8B-B14F-4D97-AF65-F5344CB8AC3E}">
        <p14:creationId xmlns:p14="http://schemas.microsoft.com/office/powerpoint/2010/main" val="1909737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our presentation today. We'll cover the introduction, problem statement, dataset selection, CRISP-DM methodology, our models and evaluations, the final model we chose, and finally, our conclusion and references. Let's get started.</a:t>
            </a:r>
          </a:p>
        </p:txBody>
      </p:sp>
      <p:sp>
        <p:nvSpPr>
          <p:cNvPr id="4" name="Slide Number Placeholder 3"/>
          <p:cNvSpPr>
            <a:spLocks noGrp="1"/>
          </p:cNvSpPr>
          <p:nvPr>
            <p:ph type="sldNum" sz="quarter" idx="5"/>
          </p:nvPr>
        </p:nvSpPr>
        <p:spPr/>
        <p:txBody>
          <a:bodyPr/>
          <a:lstStyle/>
          <a:p>
            <a:fld id="{79EFFCBD-4575-4329-B59F-61C1100971B8}" type="slidenum">
              <a:rPr lang="en-US" smtClean="0"/>
              <a:t>2</a:t>
            </a:fld>
            <a:endParaRPr lang="en-US"/>
          </a:p>
        </p:txBody>
      </p:sp>
    </p:spTree>
    <p:extLst>
      <p:ext uri="{BB962C8B-B14F-4D97-AF65-F5344CB8AC3E}">
        <p14:creationId xmlns:p14="http://schemas.microsoft.com/office/powerpoint/2010/main" val="22623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 prediction of insurance drug spending is essential for budget planning, reimbursement decisions, and policy-making in healthcare. Our project focuses on analyzing Medicare Part D claims data from 2018 to 2022, using machine learning to forecast average drug spending per dosage unit. Our goal is to automate this traditionally manual analysis, improving both speed and accuracy</a:t>
            </a:r>
          </a:p>
          <a:p>
            <a:r>
              <a:rPr lang="en-US" dirty="0"/>
              <a:t>Our main objective is to develop a predictive model that estimates future drug cost behavior, identifies cost outliers, and supports data-driven decision-making for healthcare stakeholders. This approach aims to make healthcare cost analysis more efficient and accurate, ultimately improving financial sustainability</a:t>
            </a:r>
          </a:p>
        </p:txBody>
      </p:sp>
      <p:sp>
        <p:nvSpPr>
          <p:cNvPr id="4" name="Slide Number Placeholder 3"/>
          <p:cNvSpPr>
            <a:spLocks noGrp="1"/>
          </p:cNvSpPr>
          <p:nvPr>
            <p:ph type="sldNum" sz="quarter" idx="5"/>
          </p:nvPr>
        </p:nvSpPr>
        <p:spPr/>
        <p:txBody>
          <a:bodyPr/>
          <a:lstStyle/>
          <a:p>
            <a:fld id="{79EFFCBD-4575-4329-B59F-61C1100971B8}" type="slidenum">
              <a:rPr lang="en-US" smtClean="0"/>
              <a:t>3</a:t>
            </a:fld>
            <a:endParaRPr lang="en-US"/>
          </a:p>
        </p:txBody>
      </p:sp>
    </p:spTree>
    <p:extLst>
      <p:ext uri="{BB962C8B-B14F-4D97-AF65-F5344CB8AC3E}">
        <p14:creationId xmlns:p14="http://schemas.microsoft.com/office/powerpoint/2010/main" val="354973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drug spending is critical for insurers and healthcare systems as it supports decisions in benefit design, price negotiations, and reimbursement planning. It also helps identify high-cost drugs for closer monitoring, ultimately contributing to financial stability in public programs like Medicare.</a:t>
            </a:r>
          </a:p>
        </p:txBody>
      </p:sp>
      <p:sp>
        <p:nvSpPr>
          <p:cNvPr id="4" name="Slide Number Placeholder 3"/>
          <p:cNvSpPr>
            <a:spLocks noGrp="1"/>
          </p:cNvSpPr>
          <p:nvPr>
            <p:ph type="sldNum" sz="quarter" idx="5"/>
          </p:nvPr>
        </p:nvSpPr>
        <p:spPr/>
        <p:txBody>
          <a:bodyPr/>
          <a:lstStyle/>
          <a:p>
            <a:fld id="{79EFFCBD-4575-4329-B59F-61C1100971B8}" type="slidenum">
              <a:rPr lang="en-US" smtClean="0"/>
              <a:t>4</a:t>
            </a:fld>
            <a:endParaRPr lang="en-US"/>
          </a:p>
        </p:txBody>
      </p:sp>
    </p:spTree>
    <p:extLst>
      <p:ext uri="{BB962C8B-B14F-4D97-AF65-F5344CB8AC3E}">
        <p14:creationId xmlns:p14="http://schemas.microsoft.com/office/powerpoint/2010/main" val="3590475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analysis, we used the Medicare Part D Spending by Drug dataset from data.gov. It includes 13,889 records with 46 features, covering the years 2018 to 2022. This dataset provides details like brand name, claims, spending, dosage units, and more, giving us a comprehensive view of drug spending over time</a:t>
            </a:r>
          </a:p>
        </p:txBody>
      </p:sp>
      <p:sp>
        <p:nvSpPr>
          <p:cNvPr id="4" name="Slide Number Placeholder 3"/>
          <p:cNvSpPr>
            <a:spLocks noGrp="1"/>
          </p:cNvSpPr>
          <p:nvPr>
            <p:ph type="sldNum" sz="quarter" idx="5"/>
          </p:nvPr>
        </p:nvSpPr>
        <p:spPr/>
        <p:txBody>
          <a:bodyPr/>
          <a:lstStyle/>
          <a:p>
            <a:fld id="{79EFFCBD-4575-4329-B59F-61C1100971B8}" type="slidenum">
              <a:rPr lang="en-US" smtClean="0"/>
              <a:t>5</a:t>
            </a:fld>
            <a:endParaRPr lang="en-US"/>
          </a:p>
        </p:txBody>
      </p:sp>
    </p:spTree>
    <p:extLst>
      <p:ext uri="{BB962C8B-B14F-4D97-AF65-F5344CB8AC3E}">
        <p14:creationId xmlns:p14="http://schemas.microsoft.com/office/powerpoint/2010/main" val="294188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follows the CRISP-DM methodology, which stands for Cross-Industry Standard Process for Data Mining. This structured approach includes six key phases: business understanding, data understanding, data preparation, modeling, evaluation, and deployment. It provided a clear framework for our analysis, ensuring each step was thoroughly addressed.</a:t>
            </a:r>
          </a:p>
        </p:txBody>
      </p:sp>
      <p:sp>
        <p:nvSpPr>
          <p:cNvPr id="4" name="Slide Number Placeholder 3"/>
          <p:cNvSpPr>
            <a:spLocks noGrp="1"/>
          </p:cNvSpPr>
          <p:nvPr>
            <p:ph type="sldNum" sz="quarter" idx="5"/>
          </p:nvPr>
        </p:nvSpPr>
        <p:spPr/>
        <p:txBody>
          <a:bodyPr/>
          <a:lstStyle/>
          <a:p>
            <a:fld id="{79EFFCBD-4575-4329-B59F-61C1100971B8}" type="slidenum">
              <a:rPr lang="en-US" smtClean="0"/>
              <a:t>6</a:t>
            </a:fld>
            <a:endParaRPr lang="en-US"/>
          </a:p>
        </p:txBody>
      </p:sp>
    </p:spTree>
    <p:extLst>
      <p:ext uri="{BB962C8B-B14F-4D97-AF65-F5344CB8AC3E}">
        <p14:creationId xmlns:p14="http://schemas.microsoft.com/office/powerpoint/2010/main" val="3316534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7: Business </a:t>
            </a:r>
            <a:r>
              <a:rPr lang="en-US" dirty="0" err="1"/>
              <a:t>UnderstandingThe</a:t>
            </a:r>
            <a:r>
              <a:rPr lang="en-US" dirty="0"/>
              <a:t> rising cost of prescription drugs is a growing concern for healthcare systems and </a:t>
            </a:r>
            <a:r>
              <a:rPr lang="en-US" dirty="0" err="1"/>
              <a:t>insurers.In</a:t>
            </a:r>
            <a:r>
              <a:rPr lang="en-US" dirty="0"/>
              <a:t> this project, we used machine learning to predict drug prices and claims, aiming to support cost transparency and better </a:t>
            </a:r>
            <a:r>
              <a:rPr lang="en-US" dirty="0" err="1"/>
              <a:t>planning.Our</a:t>
            </a:r>
            <a:r>
              <a:rPr lang="en-US" dirty="0"/>
              <a:t> business goals were to:•	Help insurers and hospitals plan budgets•	Detect costly or unusual drugs early•	Support data-driven pricing and reimbursement decisions•	And promote financial sustainability in public programs like Medicare</a:t>
            </a:r>
          </a:p>
        </p:txBody>
      </p:sp>
      <p:sp>
        <p:nvSpPr>
          <p:cNvPr id="4" name="Slide Number Placeholder 3"/>
          <p:cNvSpPr>
            <a:spLocks noGrp="1"/>
          </p:cNvSpPr>
          <p:nvPr>
            <p:ph type="sldNum" sz="quarter" idx="5"/>
          </p:nvPr>
        </p:nvSpPr>
        <p:spPr/>
        <p:txBody>
          <a:bodyPr/>
          <a:lstStyle/>
          <a:p>
            <a:fld id="{79EFFCBD-4575-4329-B59F-61C1100971B8}" type="slidenum">
              <a:rPr lang="en-US" smtClean="0"/>
              <a:t>7</a:t>
            </a:fld>
            <a:endParaRPr lang="en-US"/>
          </a:p>
        </p:txBody>
      </p:sp>
    </p:spTree>
    <p:extLst>
      <p:ext uri="{BB962C8B-B14F-4D97-AF65-F5344CB8AC3E}">
        <p14:creationId xmlns:p14="http://schemas.microsoft.com/office/powerpoint/2010/main" val="3586431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8: Data </a:t>
            </a:r>
            <a:r>
              <a:rPr lang="en-US" dirty="0" err="1"/>
              <a:t>PreparationWe</a:t>
            </a:r>
            <a:r>
              <a:rPr lang="en-US" dirty="0"/>
              <a:t> began with a dataset containing 13,889 rows and 46 columns.•	We dropped columns with over 50% missing values•	Then removed rows with any remaining nulls•	And cleared duplicate entries to avoid </a:t>
            </a:r>
            <a:r>
              <a:rPr lang="en-US" dirty="0" err="1"/>
              <a:t>biasWe</a:t>
            </a:r>
            <a:r>
              <a:rPr lang="en-US" dirty="0"/>
              <a:t> also excluded categorical features like brand names and kept only numerical data related to drug </a:t>
            </a:r>
            <a:r>
              <a:rPr lang="en-US" dirty="0" err="1"/>
              <a:t>spending.Finally</a:t>
            </a:r>
            <a:r>
              <a:rPr lang="en-US" dirty="0"/>
              <a:t>, instead of removing outliers, we planned to handle them later using log transformation to make our model more </a:t>
            </a:r>
            <a:r>
              <a:rPr lang="en-US" dirty="0" err="1"/>
              <a:t>robust.This</a:t>
            </a:r>
            <a:r>
              <a:rPr lang="en-US" dirty="0"/>
              <a:t> gave us a clean and consistent dataset ready for accurate prediction.</a:t>
            </a:r>
          </a:p>
        </p:txBody>
      </p:sp>
      <p:sp>
        <p:nvSpPr>
          <p:cNvPr id="4" name="Slide Number Placeholder 3"/>
          <p:cNvSpPr>
            <a:spLocks noGrp="1"/>
          </p:cNvSpPr>
          <p:nvPr>
            <p:ph type="sldNum" sz="quarter" idx="5"/>
          </p:nvPr>
        </p:nvSpPr>
        <p:spPr/>
        <p:txBody>
          <a:bodyPr/>
          <a:lstStyle/>
          <a:p>
            <a:fld id="{79EFFCBD-4575-4329-B59F-61C1100971B8}" type="slidenum">
              <a:rPr lang="en-US" smtClean="0"/>
              <a:t>8</a:t>
            </a:fld>
            <a:endParaRPr lang="en-US"/>
          </a:p>
        </p:txBody>
      </p:sp>
    </p:spTree>
    <p:extLst>
      <p:ext uri="{BB962C8B-B14F-4D97-AF65-F5344CB8AC3E}">
        <p14:creationId xmlns:p14="http://schemas.microsoft.com/office/powerpoint/2010/main" val="181291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cleaning the data, we explored it </a:t>
            </a:r>
            <a:r>
              <a:rPr lang="en-US" dirty="0" err="1"/>
              <a:t>further.The</a:t>
            </a:r>
            <a:r>
              <a:rPr lang="en-US" dirty="0"/>
              <a:t> dataset included 13,889 rows and mostly numerical </a:t>
            </a:r>
            <a:r>
              <a:rPr lang="en-US" dirty="0" err="1"/>
              <a:t>features.Our</a:t>
            </a:r>
            <a:r>
              <a:rPr lang="en-US" dirty="0"/>
              <a:t> target variable was the average spending per dosage unit in 2022.We noticed strong correlation between cost values across years, which helped us select important </a:t>
            </a:r>
            <a:r>
              <a:rPr lang="en-US" dirty="0" err="1"/>
              <a:t>features.Then</a:t>
            </a:r>
            <a:r>
              <a:rPr lang="en-US" dirty="0"/>
              <a:t> we trained and compared several models:•	KNN, Random Forest, </a:t>
            </a:r>
            <a:r>
              <a:rPr lang="en-US" dirty="0" err="1"/>
              <a:t>XGBoost</a:t>
            </a:r>
            <a:r>
              <a:rPr lang="en-US" dirty="0"/>
              <a:t>, </a:t>
            </a:r>
            <a:r>
              <a:rPr lang="en-US" dirty="0" err="1"/>
              <a:t>LightGBM</a:t>
            </a:r>
            <a:r>
              <a:rPr lang="en-US" dirty="0"/>
              <a:t>, Linear Regression, and Decision Tree </a:t>
            </a:r>
            <a:r>
              <a:rPr lang="en-US" dirty="0" err="1"/>
              <a:t>RegressorThis</a:t>
            </a:r>
            <a:r>
              <a:rPr lang="en-US" dirty="0"/>
              <a:t> helped us evaluate performance and pick the best model for forecasting drug costs.</a:t>
            </a:r>
          </a:p>
        </p:txBody>
      </p:sp>
      <p:sp>
        <p:nvSpPr>
          <p:cNvPr id="4" name="Slide Number Placeholder 3"/>
          <p:cNvSpPr>
            <a:spLocks noGrp="1"/>
          </p:cNvSpPr>
          <p:nvPr>
            <p:ph type="sldNum" sz="quarter" idx="5"/>
          </p:nvPr>
        </p:nvSpPr>
        <p:spPr/>
        <p:txBody>
          <a:bodyPr/>
          <a:lstStyle/>
          <a:p>
            <a:fld id="{79EFFCBD-4575-4329-B59F-61C1100971B8}" type="slidenum">
              <a:rPr lang="en-US" smtClean="0"/>
              <a:t>9</a:t>
            </a:fld>
            <a:endParaRPr lang="en-US"/>
          </a:p>
        </p:txBody>
      </p:sp>
    </p:spTree>
    <p:extLst>
      <p:ext uri="{BB962C8B-B14F-4D97-AF65-F5344CB8AC3E}">
        <p14:creationId xmlns:p14="http://schemas.microsoft.com/office/powerpoint/2010/main" val="1237208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png"/><Relationship Id="rId7"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catalog.data.gov/dataset/medicare-part-d-spending-by-drug-401d2" TargetMode="External"/><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63873" y="6701156"/>
            <a:ext cx="4522527" cy="2954655"/>
          </a:xfrm>
          <a:prstGeom prst="rect">
            <a:avLst/>
          </a:prstGeom>
        </p:spPr>
        <p:txBody>
          <a:bodyPr wrap="square" lIns="0" tIns="0" rIns="0" bIns="0" rtlCol="0" anchor="t">
            <a:spAutoFit/>
          </a:bodyPr>
          <a:lstStyle/>
          <a:p>
            <a:pPr algn="l"/>
            <a:r>
              <a:rPr lang="en-US" sz="3200" b="1" dirty="0">
                <a:solidFill>
                  <a:srgbClr val="170130"/>
                </a:solidFill>
                <a:latin typeface="Halant Bold"/>
                <a:ea typeface="Halant Bold"/>
                <a:cs typeface="Halant Bold"/>
                <a:sym typeface="Halant Bold"/>
              </a:rPr>
              <a:t>Presented by: Group 2</a:t>
            </a:r>
          </a:p>
          <a:p>
            <a:pPr algn="l"/>
            <a:r>
              <a:rPr lang="en-US" sz="3200" dirty="0">
                <a:solidFill>
                  <a:srgbClr val="170130"/>
                </a:solidFill>
                <a:latin typeface="Halant"/>
                <a:ea typeface="Halant"/>
                <a:cs typeface="Halant"/>
                <a:sym typeface="Halant"/>
              </a:rPr>
              <a:t>Dhruti - 033694932</a:t>
            </a:r>
          </a:p>
          <a:p>
            <a:pPr algn="l"/>
            <a:r>
              <a:rPr lang="en-US" sz="3200" dirty="0">
                <a:solidFill>
                  <a:srgbClr val="170130"/>
                </a:solidFill>
                <a:latin typeface="Halant"/>
                <a:ea typeface="Halant"/>
                <a:cs typeface="Halant"/>
                <a:sym typeface="Halant"/>
              </a:rPr>
              <a:t>Aditya - 033718085</a:t>
            </a:r>
          </a:p>
          <a:p>
            <a:pPr algn="l"/>
            <a:r>
              <a:rPr lang="en-US" sz="3200" dirty="0">
                <a:solidFill>
                  <a:srgbClr val="170130"/>
                </a:solidFill>
                <a:latin typeface="Halant"/>
                <a:ea typeface="Halant"/>
                <a:cs typeface="Halant"/>
                <a:sym typeface="Halant"/>
              </a:rPr>
              <a:t>Adhi </a:t>
            </a:r>
            <a:r>
              <a:rPr lang="en-US" sz="3200" b="1" dirty="0">
                <a:solidFill>
                  <a:srgbClr val="170130"/>
                </a:solidFill>
                <a:latin typeface="Halant Medium"/>
                <a:ea typeface="Halant Medium"/>
                <a:cs typeface="Halant Medium"/>
                <a:sym typeface="Halant Medium"/>
              </a:rPr>
              <a:t>- </a:t>
            </a:r>
            <a:r>
              <a:rPr lang="en-US" sz="3200" dirty="0">
                <a:solidFill>
                  <a:srgbClr val="170130"/>
                </a:solidFill>
                <a:latin typeface="Halant"/>
                <a:ea typeface="Halant"/>
                <a:cs typeface="Halant"/>
                <a:sym typeface="Halant"/>
              </a:rPr>
              <a:t>031536984</a:t>
            </a:r>
          </a:p>
          <a:p>
            <a:pPr algn="l"/>
            <a:r>
              <a:rPr lang="en-US" sz="3200" dirty="0">
                <a:solidFill>
                  <a:srgbClr val="170130"/>
                </a:solidFill>
                <a:latin typeface="Halant"/>
                <a:ea typeface="Halant"/>
                <a:cs typeface="Halant"/>
                <a:sym typeface="Halant"/>
              </a:rPr>
              <a:t>Vijay </a:t>
            </a:r>
            <a:r>
              <a:rPr lang="en-US" sz="3200" b="1" dirty="0">
                <a:solidFill>
                  <a:srgbClr val="170130"/>
                </a:solidFill>
                <a:latin typeface="Halant Medium"/>
                <a:ea typeface="Halant Medium"/>
                <a:cs typeface="Halant Medium"/>
                <a:sym typeface="Halant Medium"/>
              </a:rPr>
              <a:t>- </a:t>
            </a:r>
            <a:r>
              <a:rPr lang="en-US" sz="3200" dirty="0">
                <a:solidFill>
                  <a:srgbClr val="170130"/>
                </a:solidFill>
                <a:latin typeface="Halant"/>
                <a:ea typeface="Halant"/>
                <a:cs typeface="Halant"/>
                <a:sym typeface="Halant"/>
              </a:rPr>
              <a:t>033696466</a:t>
            </a:r>
          </a:p>
          <a:p>
            <a:pPr algn="l">
              <a:spcBef>
                <a:spcPct val="0"/>
              </a:spcBef>
            </a:pPr>
            <a:r>
              <a:rPr lang="en-US" sz="3200" dirty="0">
                <a:solidFill>
                  <a:srgbClr val="170130"/>
                </a:solidFill>
                <a:latin typeface="Halant"/>
                <a:ea typeface="Halant"/>
                <a:cs typeface="Halant"/>
                <a:sym typeface="Halant"/>
              </a:rPr>
              <a:t>Purav - 032255195</a:t>
            </a:r>
          </a:p>
        </p:txBody>
      </p:sp>
      <p:sp>
        <p:nvSpPr>
          <p:cNvPr id="3" name="TextBox 3"/>
          <p:cNvSpPr txBox="1"/>
          <p:nvPr/>
        </p:nvSpPr>
        <p:spPr>
          <a:xfrm>
            <a:off x="533400" y="441705"/>
            <a:ext cx="10712000" cy="3118739"/>
          </a:xfrm>
          <a:prstGeom prst="rect">
            <a:avLst/>
          </a:prstGeom>
        </p:spPr>
        <p:txBody>
          <a:bodyPr wrap="square" lIns="0" tIns="0" rIns="0" bIns="0" rtlCol="0" anchor="t">
            <a:spAutoFit/>
          </a:bodyPr>
          <a:lstStyle/>
          <a:p>
            <a:pPr algn="l">
              <a:lnSpc>
                <a:spcPts val="12284"/>
              </a:lnSpc>
            </a:pPr>
            <a:r>
              <a:rPr lang="en-US" sz="8000" b="1" dirty="0"/>
              <a:t>Predicting Insurance Drug Spending</a:t>
            </a:r>
            <a:endParaRPr lang="en-US" sz="8800" b="1" dirty="0">
              <a:solidFill>
                <a:srgbClr val="000000"/>
              </a:solidFill>
              <a:latin typeface="HK Grotesk Bold"/>
              <a:ea typeface="HK Grotesk Bold"/>
              <a:cs typeface="HK Grotesk Bold"/>
              <a:sym typeface="HK Grotesk Bold"/>
            </a:endParaRPr>
          </a:p>
        </p:txBody>
      </p:sp>
      <p:sp>
        <p:nvSpPr>
          <p:cNvPr id="4" name="Freeform 4"/>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3"/>
            <a:stretch>
              <a:fillRect/>
            </a:stretch>
          </a:blipFill>
        </p:spPr>
        <p:txBody>
          <a:bodyPr/>
          <a:lstStyle/>
          <a:p>
            <a:endParaRPr lang="en-US"/>
          </a:p>
        </p:txBody>
      </p:sp>
      <p:sp>
        <p:nvSpPr>
          <p:cNvPr id="5" name="Freeform 5"/>
          <p:cNvSpPr/>
          <p:nvPr/>
        </p:nvSpPr>
        <p:spPr>
          <a:xfrm rot="-5017281">
            <a:off x="9191756" y="7098820"/>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4"/>
            <a:stretch>
              <a:fillRect/>
            </a:stretch>
          </a:blipFill>
        </p:spPr>
        <p:txBody>
          <a:bodyPr/>
          <a:lstStyle/>
          <a:p>
            <a:endParaRPr lang="en-US"/>
          </a:p>
        </p:txBody>
      </p:sp>
      <p:sp>
        <p:nvSpPr>
          <p:cNvPr id="6" name="Freeform 6"/>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5"/>
            <a:stretch>
              <a:fillRect/>
            </a:stretch>
          </a:blipFill>
        </p:spPr>
        <p:txBody>
          <a:bodyPr/>
          <a:lstStyle/>
          <a:p>
            <a:endParaRPr lang="en-US"/>
          </a:p>
        </p:txBody>
      </p:sp>
      <p:sp>
        <p:nvSpPr>
          <p:cNvPr id="7" name="TextBox 3">
            <a:extLst>
              <a:ext uri="{FF2B5EF4-FFF2-40B4-BE49-F238E27FC236}">
                <a16:creationId xmlns:a16="http://schemas.microsoft.com/office/drawing/2014/main" id="{BEDC68C8-77FC-F45B-FFE1-A3919B92EF83}"/>
              </a:ext>
            </a:extLst>
          </p:cNvPr>
          <p:cNvSpPr txBox="1"/>
          <p:nvPr/>
        </p:nvSpPr>
        <p:spPr>
          <a:xfrm>
            <a:off x="533400" y="3129172"/>
            <a:ext cx="10712000" cy="1332352"/>
          </a:xfrm>
          <a:prstGeom prst="rect">
            <a:avLst/>
          </a:prstGeom>
        </p:spPr>
        <p:txBody>
          <a:bodyPr wrap="square" lIns="0" tIns="0" rIns="0" bIns="0" rtlCol="0" anchor="t">
            <a:spAutoFit/>
          </a:bodyPr>
          <a:lstStyle/>
          <a:p>
            <a:pPr algn="l">
              <a:lnSpc>
                <a:spcPts val="12284"/>
              </a:lnSpc>
            </a:pPr>
            <a:r>
              <a:rPr lang="en-US" sz="3600" b="1" dirty="0"/>
              <a:t>IS 670 – Machine learning for Business Analytics</a:t>
            </a:r>
            <a:endParaRPr lang="en-US" sz="4000" b="1" dirty="0">
              <a:solidFill>
                <a:srgbClr val="000000"/>
              </a:solidFill>
              <a:latin typeface="HK Grotesk Bold"/>
              <a:ea typeface="HK Grotesk Bold"/>
              <a:cs typeface="HK Grotesk Bold"/>
              <a:sym typeface="HK Grotesk Bold"/>
            </a:endParaRPr>
          </a:p>
        </p:txBody>
      </p:sp>
      <p:sp>
        <p:nvSpPr>
          <p:cNvPr id="8" name="TextBox 3">
            <a:extLst>
              <a:ext uri="{FF2B5EF4-FFF2-40B4-BE49-F238E27FC236}">
                <a16:creationId xmlns:a16="http://schemas.microsoft.com/office/drawing/2014/main" id="{D87F5805-D29E-D96E-5261-D9DE640A6254}"/>
              </a:ext>
            </a:extLst>
          </p:cNvPr>
          <p:cNvSpPr txBox="1"/>
          <p:nvPr/>
        </p:nvSpPr>
        <p:spPr>
          <a:xfrm>
            <a:off x="546100" y="3946878"/>
            <a:ext cx="10712000" cy="1332352"/>
          </a:xfrm>
          <a:prstGeom prst="rect">
            <a:avLst/>
          </a:prstGeom>
        </p:spPr>
        <p:txBody>
          <a:bodyPr wrap="square" lIns="0" tIns="0" rIns="0" bIns="0" rtlCol="0" anchor="t">
            <a:spAutoFit/>
          </a:bodyPr>
          <a:lstStyle/>
          <a:p>
            <a:pPr algn="l">
              <a:lnSpc>
                <a:spcPts val="12284"/>
              </a:lnSpc>
            </a:pPr>
            <a:r>
              <a:rPr lang="en-US" sz="3600" b="1" dirty="0"/>
              <a:t>Prof. Moy Patel</a:t>
            </a:r>
            <a:endParaRPr lang="en-US" sz="4000" b="1" dirty="0">
              <a:solidFill>
                <a:srgbClr val="000000"/>
              </a:solidFill>
              <a:latin typeface="HK Grotesk Bold"/>
              <a:ea typeface="HK Grotesk Bold"/>
              <a:cs typeface="HK Grotesk Bold"/>
              <a:sym typeface="HK Grotesk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3"/>
            <a:stretch>
              <a:fillRect/>
            </a:stretch>
          </a:blipFill>
        </p:spPr>
        <p:txBody>
          <a:bodyPr/>
          <a:lstStyle/>
          <a:p>
            <a:endParaRPr lang="en-US"/>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4"/>
            <a:stretch>
              <a:fillRect/>
            </a:stretch>
          </a:blipFill>
        </p:spPr>
        <p:txBody>
          <a:bodyPr/>
          <a:lstStyle/>
          <a:p>
            <a:endParaRPr lang="en-US"/>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5"/>
            <a:stretch>
              <a:fillRect/>
            </a:stretch>
          </a:blipFill>
        </p:spPr>
        <p:txBody>
          <a:bodyPr/>
          <a:lstStyle/>
          <a:p>
            <a:endParaRPr lang="en-US"/>
          </a:p>
        </p:txBody>
      </p:sp>
      <p:grpSp>
        <p:nvGrpSpPr>
          <p:cNvPr id="5" name="Group 5"/>
          <p:cNvGrpSpPr/>
          <p:nvPr/>
        </p:nvGrpSpPr>
        <p:grpSpPr>
          <a:xfrm>
            <a:off x="1028700" y="1772729"/>
            <a:ext cx="11442058" cy="6924414"/>
            <a:chOff x="0" y="9525"/>
            <a:chExt cx="15256077" cy="9232552"/>
          </a:xfrm>
        </p:grpSpPr>
        <p:sp>
          <p:nvSpPr>
            <p:cNvPr id="6" name="TextBox 6"/>
            <p:cNvSpPr txBox="1"/>
            <p:nvPr/>
          </p:nvSpPr>
          <p:spPr>
            <a:xfrm>
              <a:off x="0" y="9525"/>
              <a:ext cx="15256077" cy="1591357"/>
            </a:xfrm>
            <a:prstGeom prst="rect">
              <a:avLst/>
            </a:prstGeom>
          </p:spPr>
          <p:txBody>
            <a:bodyPr lIns="0" tIns="0" rIns="0" bIns="0" rtlCol="0" anchor="t">
              <a:spAutoFit/>
            </a:bodyPr>
            <a:lstStyle/>
            <a:p>
              <a:pPr algn="l">
                <a:lnSpc>
                  <a:spcPts val="9440"/>
                </a:lnSpc>
              </a:pPr>
              <a:r>
                <a:rPr lang="en-US" sz="8000" b="1">
                  <a:solidFill>
                    <a:srgbClr val="FFFFFF"/>
                  </a:solidFill>
                  <a:latin typeface="HK Grotesk Bold"/>
                  <a:ea typeface="HK Grotesk Bold"/>
                  <a:cs typeface="HK Grotesk Bold"/>
                  <a:sym typeface="HK Grotesk Bold"/>
                </a:rPr>
                <a:t>Evaluation</a:t>
              </a:r>
            </a:p>
          </p:txBody>
        </p:sp>
        <p:sp>
          <p:nvSpPr>
            <p:cNvPr id="7" name="TextBox 7"/>
            <p:cNvSpPr txBox="1"/>
            <p:nvPr/>
          </p:nvSpPr>
          <p:spPr>
            <a:xfrm>
              <a:off x="0" y="2377292"/>
              <a:ext cx="9654166" cy="6864785"/>
            </a:xfrm>
            <a:prstGeom prst="rect">
              <a:avLst/>
            </a:prstGeom>
          </p:spPr>
          <p:txBody>
            <a:bodyPr lIns="0" tIns="0" rIns="0" bIns="0" rtlCol="0" anchor="t">
              <a:spAutoFit/>
            </a:bodyPr>
            <a:lstStyle/>
            <a:p>
              <a:pPr algn="l">
                <a:lnSpc>
                  <a:spcPts val="2856"/>
                </a:lnSpc>
                <a:spcBef>
                  <a:spcPct val="0"/>
                </a:spcBef>
              </a:pPr>
              <a:r>
                <a:rPr lang="en-US" sz="2040" spc="-20" dirty="0">
                  <a:solidFill>
                    <a:srgbClr val="FFFFFF"/>
                  </a:solidFill>
                  <a:latin typeface="Assistant"/>
                  <a:ea typeface="Assistant"/>
                  <a:cs typeface="Assistant"/>
                  <a:sym typeface="Assistant"/>
                </a:rPr>
                <a:t>We evaluated the models using standard performance metrics:</a:t>
              </a:r>
            </a:p>
            <a:p>
              <a:pPr algn="l">
                <a:lnSpc>
                  <a:spcPts val="2856"/>
                </a:lnSpc>
                <a:spcBef>
                  <a:spcPct val="0"/>
                </a:spcBef>
              </a:pPr>
              <a:r>
                <a:rPr lang="en-US" sz="2040" spc="-20" dirty="0">
                  <a:solidFill>
                    <a:srgbClr val="FFFFFF"/>
                  </a:solidFill>
                  <a:latin typeface="Assistant" pitchFamily="2" charset="-79"/>
                  <a:ea typeface="Assistant"/>
                  <a:cs typeface="Assistant" pitchFamily="2" charset="-79"/>
                  <a:sym typeface="Assistant"/>
                </a:rPr>
                <a:t>Evaluation Metrics: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40" dirty="0">
                  <a:solidFill>
                    <a:schemeClr val="bg1"/>
                  </a:solidFill>
                  <a:latin typeface="Assistant" pitchFamily="2" charset="-79"/>
                  <a:cs typeface="Assistant" pitchFamily="2" charset="-79"/>
                </a:rPr>
                <a:t>R² Score (Coefficient of Determination) – Measures how well the predictions approximate actual values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40" dirty="0">
                  <a:solidFill>
                    <a:schemeClr val="bg1"/>
                  </a:solidFill>
                  <a:latin typeface="Assistant" pitchFamily="2" charset="-79"/>
                  <a:cs typeface="Assistant" pitchFamily="2" charset="-79"/>
                </a:rPr>
                <a:t>Mean Absolute Error (MAE) – Average of absolute differences between predicted and actual values; easy to interpret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40" dirty="0">
                  <a:solidFill>
                    <a:schemeClr val="bg1"/>
                  </a:solidFill>
                  <a:latin typeface="Assistant" pitchFamily="2" charset="-79"/>
                  <a:cs typeface="Assistant" pitchFamily="2" charset="-79"/>
                </a:rPr>
                <a:t>Root Mean Squared Error (RMSE) – Penalizes larger errors more than MAE; useful for understanding prediction variability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40" dirty="0">
                <a:solidFill>
                  <a:schemeClr val="bg1"/>
                </a:solidFill>
                <a:latin typeface="Assistant" pitchFamily="2" charset="-79"/>
                <a:cs typeface="Assistant" pitchFamily="2" charset="-79"/>
              </a:endParaRPr>
            </a:p>
            <a:p>
              <a:pPr algn="l">
                <a:lnSpc>
                  <a:spcPts val="2856"/>
                </a:lnSpc>
                <a:spcBef>
                  <a:spcPct val="0"/>
                </a:spcBef>
              </a:pPr>
              <a:r>
                <a:rPr lang="en-US" sz="2040" spc="-20" dirty="0">
                  <a:solidFill>
                    <a:srgbClr val="FFFFFF"/>
                  </a:solidFill>
                  <a:latin typeface="Assistant"/>
                  <a:ea typeface="Assistant"/>
                  <a:cs typeface="Assistant"/>
                  <a:sym typeface="Assistant"/>
                </a:rPr>
                <a:t>Model Insights:</a:t>
              </a:r>
            </a:p>
            <a:p>
              <a:pPr marL="440585" lvl="1" indent="-220292" algn="l">
                <a:lnSpc>
                  <a:spcPts val="2856"/>
                </a:lnSpc>
                <a:spcBef>
                  <a:spcPct val="0"/>
                </a:spcBef>
                <a:buFont typeface="Arial"/>
                <a:buChar char="•"/>
              </a:pPr>
              <a:r>
                <a:rPr lang="en-US" sz="2040" spc="-20" dirty="0" err="1">
                  <a:solidFill>
                    <a:srgbClr val="FFFFFF"/>
                  </a:solidFill>
                  <a:latin typeface="Assistant"/>
                  <a:ea typeface="Assistant"/>
                  <a:cs typeface="Assistant"/>
                  <a:sym typeface="Assistant"/>
                </a:rPr>
                <a:t>LightGBM</a:t>
              </a:r>
              <a:r>
                <a:rPr lang="en-US" sz="2040" spc="-20" dirty="0">
                  <a:solidFill>
                    <a:srgbClr val="FFFFFF"/>
                  </a:solidFill>
                  <a:latin typeface="Assistant"/>
                  <a:ea typeface="Assistant"/>
                  <a:cs typeface="Assistant"/>
                  <a:sym typeface="Assistant"/>
                </a:rPr>
                <a:t> had the best balance of precision, recall, and accuracy</a:t>
              </a:r>
            </a:p>
            <a:p>
              <a:pPr marL="440585" lvl="1" indent="-220292" algn="l">
                <a:lnSpc>
                  <a:spcPts val="2856"/>
                </a:lnSpc>
                <a:spcBef>
                  <a:spcPct val="0"/>
                </a:spcBef>
                <a:buFont typeface="Arial"/>
                <a:buChar char="•"/>
              </a:pPr>
              <a:r>
                <a:rPr lang="en-US" sz="2040" spc="-20" dirty="0" err="1">
                  <a:solidFill>
                    <a:srgbClr val="FFFFFF"/>
                  </a:solidFill>
                  <a:latin typeface="Assistant"/>
                  <a:ea typeface="Assistant"/>
                  <a:cs typeface="Assistant"/>
                  <a:sym typeface="Assistant"/>
                </a:rPr>
                <a:t>XGBoost</a:t>
              </a:r>
              <a:r>
                <a:rPr lang="en-US" sz="2040" spc="-20" dirty="0">
                  <a:solidFill>
                    <a:srgbClr val="FFFFFF"/>
                  </a:solidFill>
                  <a:latin typeface="Assistant"/>
                  <a:ea typeface="Assistant"/>
                  <a:cs typeface="Assistant"/>
                  <a:sym typeface="Assistant"/>
                </a:rPr>
                <a:t> was a strong alternative, especially for detecting cost anomalies</a:t>
              </a:r>
            </a:p>
            <a:p>
              <a:pPr marL="440585" lvl="1" indent="-220292" algn="l">
                <a:lnSpc>
                  <a:spcPts val="2856"/>
                </a:lnSpc>
                <a:spcBef>
                  <a:spcPct val="0"/>
                </a:spcBef>
                <a:buFont typeface="Arial"/>
                <a:buChar char="•"/>
              </a:pPr>
              <a:r>
                <a:rPr lang="en-US" sz="2040" spc="-20" dirty="0">
                  <a:solidFill>
                    <a:srgbClr val="FFFFFF"/>
                  </a:solidFill>
                  <a:latin typeface="Assistant"/>
                  <a:ea typeface="Assistant"/>
                  <a:cs typeface="Assistant"/>
                  <a:sym typeface="Assistant"/>
                </a:rPr>
                <a:t>Simpler models like Logistic Regression performed moderately but lacked robustness</a:t>
              </a:r>
            </a:p>
          </p:txBody>
        </p:sp>
      </p:grpSp>
      <p:grpSp>
        <p:nvGrpSpPr>
          <p:cNvPr id="8" name="Group 8"/>
          <p:cNvGrpSpPr/>
          <p:nvPr/>
        </p:nvGrpSpPr>
        <p:grpSpPr>
          <a:xfrm>
            <a:off x="10081717" y="1829482"/>
            <a:ext cx="11608222" cy="6043119"/>
            <a:chOff x="0" y="0"/>
            <a:chExt cx="15477629" cy="8057492"/>
          </a:xfrm>
        </p:grpSpPr>
        <p:sp>
          <p:nvSpPr>
            <p:cNvPr id="9" name="TextBox 9"/>
            <p:cNvSpPr txBox="1"/>
            <p:nvPr/>
          </p:nvSpPr>
          <p:spPr>
            <a:xfrm>
              <a:off x="0" y="9525"/>
              <a:ext cx="15477629" cy="1591357"/>
            </a:xfrm>
            <a:prstGeom prst="rect">
              <a:avLst/>
            </a:prstGeom>
          </p:spPr>
          <p:txBody>
            <a:bodyPr lIns="0" tIns="0" rIns="0" bIns="0" rtlCol="0" anchor="t">
              <a:spAutoFit/>
            </a:bodyPr>
            <a:lstStyle/>
            <a:p>
              <a:pPr algn="l">
                <a:lnSpc>
                  <a:spcPts val="9440"/>
                </a:lnSpc>
              </a:pPr>
              <a:r>
                <a:rPr lang="en-US" sz="8000" b="1">
                  <a:solidFill>
                    <a:srgbClr val="FFFFFF"/>
                  </a:solidFill>
                  <a:latin typeface="HK Grotesk Bold"/>
                  <a:ea typeface="HK Grotesk Bold"/>
                  <a:cs typeface="HK Grotesk Bold"/>
                  <a:sym typeface="HK Grotesk Bold"/>
                </a:rPr>
                <a:t>Deployment</a:t>
              </a:r>
            </a:p>
          </p:txBody>
        </p:sp>
        <p:sp>
          <p:nvSpPr>
            <p:cNvPr id="10" name="TextBox 10"/>
            <p:cNvSpPr txBox="1"/>
            <p:nvPr/>
          </p:nvSpPr>
          <p:spPr>
            <a:xfrm>
              <a:off x="0" y="2377291"/>
              <a:ext cx="9794368" cy="5680201"/>
            </a:xfrm>
            <a:prstGeom prst="rect">
              <a:avLst/>
            </a:prstGeom>
          </p:spPr>
          <p:txBody>
            <a:bodyPr lIns="0" tIns="0" rIns="0" bIns="0" rtlCol="0" anchor="t">
              <a:spAutoFit/>
            </a:bodyPr>
            <a:lstStyle/>
            <a:p>
              <a:pPr algn="l">
                <a:lnSpc>
                  <a:spcPts val="2856"/>
                </a:lnSpc>
                <a:spcBef>
                  <a:spcPct val="0"/>
                </a:spcBef>
              </a:pPr>
              <a:r>
                <a:rPr lang="en-US" sz="2040" spc="-20">
                  <a:solidFill>
                    <a:srgbClr val="FFFFFF"/>
                  </a:solidFill>
                  <a:latin typeface="Assistant"/>
                  <a:ea typeface="Assistant"/>
                  <a:cs typeface="Assistant"/>
                  <a:sym typeface="Assistant"/>
                </a:rPr>
                <a:t>Goal: Make the model usable in real-world decision-making systems for healthcare cost forecasting.</a:t>
              </a:r>
            </a:p>
            <a:p>
              <a:pPr algn="l">
                <a:lnSpc>
                  <a:spcPts val="2856"/>
                </a:lnSpc>
                <a:spcBef>
                  <a:spcPct val="0"/>
                </a:spcBef>
              </a:pPr>
              <a:r>
                <a:rPr lang="en-US" sz="2040" spc="-20">
                  <a:solidFill>
                    <a:srgbClr val="FFFFFF"/>
                  </a:solidFill>
                  <a:latin typeface="Assistant"/>
                  <a:ea typeface="Assistant"/>
                  <a:cs typeface="Assistant"/>
                  <a:sym typeface="Assistant"/>
                </a:rPr>
                <a:t>Deployment Strategy:</a:t>
              </a:r>
            </a:p>
            <a:p>
              <a:pPr marL="440585" lvl="1" indent="-220292" algn="l">
                <a:lnSpc>
                  <a:spcPts val="2856"/>
                </a:lnSpc>
                <a:spcBef>
                  <a:spcPct val="0"/>
                </a:spcBef>
                <a:buFont typeface="Arial"/>
                <a:buChar char="•"/>
              </a:pPr>
              <a:r>
                <a:rPr lang="en-US" sz="2040" spc="-20">
                  <a:solidFill>
                    <a:srgbClr val="FFFFFF"/>
                  </a:solidFill>
                  <a:latin typeface="Assistant"/>
                  <a:ea typeface="Assistant"/>
                  <a:cs typeface="Assistant"/>
                  <a:sym typeface="Assistant"/>
                </a:rPr>
                <a:t>Model will be deployed via a web-based interface</a:t>
              </a:r>
            </a:p>
            <a:p>
              <a:pPr marL="440585" lvl="1" indent="-220292" algn="l">
                <a:lnSpc>
                  <a:spcPts val="2856"/>
                </a:lnSpc>
                <a:spcBef>
                  <a:spcPct val="0"/>
                </a:spcBef>
                <a:buFont typeface="Arial"/>
                <a:buChar char="•"/>
              </a:pPr>
              <a:r>
                <a:rPr lang="en-US" sz="2040" spc="-20">
                  <a:solidFill>
                    <a:srgbClr val="FFFFFF"/>
                  </a:solidFill>
                  <a:latin typeface="Assistant"/>
                  <a:ea typeface="Assistant"/>
                  <a:cs typeface="Assistant"/>
                  <a:sym typeface="Assistant"/>
                </a:rPr>
                <a:t>Healthcare analysts can input new drug claim data and get predicted cost per dosage unit</a:t>
              </a:r>
            </a:p>
            <a:p>
              <a:pPr marL="440585" lvl="1" indent="-220292" algn="l">
                <a:lnSpc>
                  <a:spcPts val="2856"/>
                </a:lnSpc>
                <a:spcBef>
                  <a:spcPct val="0"/>
                </a:spcBef>
                <a:buFont typeface="Arial"/>
                <a:buChar char="•"/>
              </a:pPr>
              <a:r>
                <a:rPr lang="en-US" sz="2040" spc="-20">
                  <a:solidFill>
                    <a:srgbClr val="FFFFFF"/>
                  </a:solidFill>
                  <a:latin typeface="Assistant"/>
                  <a:ea typeface="Assistant"/>
                  <a:cs typeface="Assistant"/>
                  <a:sym typeface="Assistant"/>
                </a:rPr>
                <a:t>Backend powered by the trained LightGBM model</a:t>
              </a:r>
            </a:p>
            <a:p>
              <a:pPr algn="l">
                <a:lnSpc>
                  <a:spcPts val="2856"/>
                </a:lnSpc>
                <a:spcBef>
                  <a:spcPct val="0"/>
                </a:spcBef>
              </a:pPr>
              <a:r>
                <a:rPr lang="en-US" sz="2040" spc="-20">
                  <a:solidFill>
                    <a:srgbClr val="FFFFFF"/>
                  </a:solidFill>
                  <a:latin typeface="Assistant"/>
                  <a:ea typeface="Assistant"/>
                  <a:cs typeface="Assistant"/>
                  <a:sym typeface="Assistant"/>
                </a:rPr>
                <a:t>Benefits:</a:t>
              </a:r>
            </a:p>
            <a:p>
              <a:pPr marL="440585" lvl="1" indent="-220292" algn="l">
                <a:lnSpc>
                  <a:spcPts val="2856"/>
                </a:lnSpc>
                <a:spcBef>
                  <a:spcPct val="0"/>
                </a:spcBef>
                <a:buFont typeface="Arial"/>
                <a:buChar char="•"/>
              </a:pPr>
              <a:r>
                <a:rPr lang="en-US" sz="2040" spc="-20">
                  <a:solidFill>
                    <a:srgbClr val="FFFFFF"/>
                  </a:solidFill>
                  <a:latin typeface="Assistant"/>
                  <a:ea typeface="Assistant"/>
                  <a:cs typeface="Assistant"/>
                  <a:sym typeface="Assistant"/>
                </a:rPr>
                <a:t>Enables real-time analysis of new drugs</a:t>
              </a:r>
            </a:p>
            <a:p>
              <a:pPr marL="440585" lvl="1" indent="-220292" algn="l">
                <a:lnSpc>
                  <a:spcPts val="2856"/>
                </a:lnSpc>
                <a:spcBef>
                  <a:spcPct val="0"/>
                </a:spcBef>
                <a:buFont typeface="Arial"/>
                <a:buChar char="•"/>
              </a:pPr>
              <a:r>
                <a:rPr lang="en-US" sz="2040" spc="-20">
                  <a:solidFill>
                    <a:srgbClr val="FFFFFF"/>
                  </a:solidFill>
                  <a:latin typeface="Assistant"/>
                  <a:ea typeface="Assistant"/>
                  <a:cs typeface="Assistant"/>
                  <a:sym typeface="Assistant"/>
                </a:rPr>
                <a:t>Supports policy planning, pricing audits, and budget forecasting</a:t>
              </a:r>
            </a:p>
            <a:p>
              <a:pPr marL="440585" lvl="1" indent="-220292" algn="l">
                <a:lnSpc>
                  <a:spcPts val="2856"/>
                </a:lnSpc>
                <a:spcBef>
                  <a:spcPct val="0"/>
                </a:spcBef>
                <a:buFont typeface="Arial"/>
                <a:buChar char="•"/>
              </a:pPr>
              <a:r>
                <a:rPr lang="en-US" sz="2040" spc="-20">
                  <a:solidFill>
                    <a:srgbClr val="FFFFFF"/>
                  </a:solidFill>
                  <a:latin typeface="Assistant"/>
                  <a:ea typeface="Assistant"/>
                  <a:cs typeface="Assistant"/>
                  <a:sym typeface="Assistant"/>
                </a:rPr>
                <a:t>Scalable for integration into insurance and public health platforms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10099078" y="0"/>
            <a:ext cx="8188922" cy="10287000"/>
          </a:xfrm>
          <a:custGeom>
            <a:avLst/>
            <a:gdLst/>
            <a:ahLst/>
            <a:cxnLst/>
            <a:rect l="l" t="t" r="r" b="b"/>
            <a:pathLst>
              <a:path w="8188922" h="10287000">
                <a:moveTo>
                  <a:pt x="0" y="0"/>
                </a:moveTo>
                <a:lnTo>
                  <a:pt x="8188922" y="0"/>
                </a:lnTo>
                <a:lnTo>
                  <a:pt x="8188922" y="10287000"/>
                </a:lnTo>
                <a:lnTo>
                  <a:pt x="0" y="10287000"/>
                </a:lnTo>
                <a:lnTo>
                  <a:pt x="0" y="0"/>
                </a:lnTo>
                <a:close/>
              </a:path>
            </a:pathLst>
          </a:custGeom>
          <a:blipFill>
            <a:blip r:embed="rId2"/>
            <a:stretch>
              <a:fillRect l="-44215" r="-44215"/>
            </a:stretch>
          </a:blipFill>
        </p:spPr>
        <p:txBody>
          <a:bodyPr/>
          <a:lstStyle/>
          <a:p>
            <a:endParaRPr lang="en-US"/>
          </a:p>
        </p:txBody>
      </p:sp>
      <p:sp>
        <p:nvSpPr>
          <p:cNvPr id="3" name="TextBox 3"/>
          <p:cNvSpPr txBox="1"/>
          <p:nvPr/>
        </p:nvSpPr>
        <p:spPr>
          <a:xfrm>
            <a:off x="2504191" y="4371223"/>
            <a:ext cx="4273184" cy="772277"/>
          </a:xfrm>
          <a:prstGeom prst="rect">
            <a:avLst/>
          </a:prstGeom>
        </p:spPr>
        <p:txBody>
          <a:bodyPr lIns="0" tIns="0" rIns="0" bIns="0" rtlCol="0" anchor="t">
            <a:spAutoFit/>
          </a:bodyPr>
          <a:lstStyle/>
          <a:p>
            <a:pPr algn="ctr">
              <a:lnSpc>
                <a:spcPts val="6408"/>
              </a:lnSpc>
            </a:pPr>
            <a:r>
              <a:rPr lang="en-US" sz="4577" b="1">
                <a:solidFill>
                  <a:srgbClr val="FFFFFF"/>
                </a:solidFill>
                <a:latin typeface="Oswald Bold"/>
                <a:ea typeface="Oswald Bold"/>
                <a:cs typeface="Oswald Bold"/>
                <a:sym typeface="Oswald Bold"/>
              </a:rPr>
              <a:t>MODELS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3"/>
            <a:stretch>
              <a:fillRect/>
            </a:stretch>
          </a:blipFill>
        </p:spPr>
        <p:txBody>
          <a:bodyPr/>
          <a:lstStyle/>
          <a:p>
            <a:endParaRPr lang="en-US"/>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4"/>
            <a:stretch>
              <a:fillRect/>
            </a:stretch>
          </a:blipFill>
        </p:spPr>
        <p:txBody>
          <a:bodyPr/>
          <a:lstStyle/>
          <a:p>
            <a:endParaRPr lang="en-US"/>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5"/>
            <a:stretch>
              <a:fillRect/>
            </a:stretch>
          </a:blipFill>
        </p:spPr>
        <p:txBody>
          <a:bodyPr/>
          <a:lstStyle/>
          <a:p>
            <a:endParaRPr lang="en-US"/>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4"/>
            <a:stretch>
              <a:fillRect/>
            </a:stretch>
          </a:blipFill>
        </p:spPr>
        <p:txBody>
          <a:bodyPr/>
          <a:lstStyle/>
          <a:p>
            <a:endParaRPr lang="en-US"/>
          </a:p>
        </p:txBody>
      </p:sp>
      <p:sp>
        <p:nvSpPr>
          <p:cNvPr id="6" name="Freeform 6"/>
          <p:cNvSpPr/>
          <p:nvPr/>
        </p:nvSpPr>
        <p:spPr>
          <a:xfrm>
            <a:off x="685800" y="2415006"/>
            <a:ext cx="8143564" cy="5934622"/>
          </a:xfrm>
          <a:custGeom>
            <a:avLst/>
            <a:gdLst/>
            <a:ahLst/>
            <a:cxnLst/>
            <a:rect l="l" t="t" r="r" b="b"/>
            <a:pathLst>
              <a:path w="8143564" h="5934622">
                <a:moveTo>
                  <a:pt x="0" y="0"/>
                </a:moveTo>
                <a:lnTo>
                  <a:pt x="8143564" y="0"/>
                </a:lnTo>
                <a:lnTo>
                  <a:pt x="8143564" y="5934622"/>
                </a:lnTo>
                <a:lnTo>
                  <a:pt x="0" y="5934622"/>
                </a:lnTo>
                <a:lnTo>
                  <a:pt x="0" y="0"/>
                </a:lnTo>
                <a:close/>
              </a:path>
            </a:pathLst>
          </a:custGeom>
          <a:blipFill>
            <a:blip r:embed="rId6"/>
            <a:stretch>
              <a:fillRect/>
            </a:stretch>
          </a:blipFill>
        </p:spPr>
        <p:txBody>
          <a:bodyPr/>
          <a:lstStyle/>
          <a:p>
            <a:endParaRPr lang="en-US"/>
          </a:p>
        </p:txBody>
      </p:sp>
      <p:sp>
        <p:nvSpPr>
          <p:cNvPr id="7" name="Freeform 7"/>
          <p:cNvSpPr/>
          <p:nvPr/>
        </p:nvSpPr>
        <p:spPr>
          <a:xfrm>
            <a:off x="9320441" y="2209761"/>
            <a:ext cx="8503591" cy="5867478"/>
          </a:xfrm>
          <a:custGeom>
            <a:avLst/>
            <a:gdLst/>
            <a:ahLst/>
            <a:cxnLst/>
            <a:rect l="l" t="t" r="r" b="b"/>
            <a:pathLst>
              <a:path w="8503591" h="5867478">
                <a:moveTo>
                  <a:pt x="0" y="0"/>
                </a:moveTo>
                <a:lnTo>
                  <a:pt x="8503591" y="0"/>
                </a:lnTo>
                <a:lnTo>
                  <a:pt x="8503591" y="5867478"/>
                </a:lnTo>
                <a:lnTo>
                  <a:pt x="0" y="586747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191851" y="154350"/>
            <a:ext cx="7437540" cy="1056311"/>
          </a:xfrm>
          <a:prstGeom prst="rect">
            <a:avLst/>
          </a:prstGeom>
        </p:spPr>
        <p:txBody>
          <a:bodyPr lIns="0" tIns="0" rIns="0" bIns="0" rtlCol="0" anchor="t">
            <a:spAutoFit/>
          </a:bodyPr>
          <a:lstStyle/>
          <a:p>
            <a:pPr algn="l">
              <a:lnSpc>
                <a:spcPts val="8345"/>
              </a:lnSpc>
            </a:pPr>
            <a:r>
              <a:rPr lang="en-US" sz="7072" b="1">
                <a:solidFill>
                  <a:srgbClr val="731F7D"/>
                </a:solidFill>
                <a:latin typeface="HK Grotesk Bold"/>
                <a:ea typeface="HK Grotesk Bold"/>
                <a:cs typeface="HK Grotesk Bold"/>
                <a:sym typeface="HK Grotesk Bold"/>
              </a:rPr>
              <a:t>Linear Regression</a:t>
            </a:r>
          </a:p>
        </p:txBody>
      </p:sp>
      <p:sp>
        <p:nvSpPr>
          <p:cNvPr id="9" name="TextBox 9"/>
          <p:cNvSpPr txBox="1"/>
          <p:nvPr/>
        </p:nvSpPr>
        <p:spPr>
          <a:xfrm>
            <a:off x="3617633" y="8394822"/>
            <a:ext cx="2279898" cy="529590"/>
          </a:xfrm>
          <a:prstGeom prst="rect">
            <a:avLst/>
          </a:prstGeom>
        </p:spPr>
        <p:txBody>
          <a:bodyPr lIns="0" tIns="0" rIns="0" bIns="0" rtlCol="0" anchor="t">
            <a:spAutoFit/>
          </a:bodyPr>
          <a:lstStyle/>
          <a:p>
            <a:pPr algn="ctr">
              <a:lnSpc>
                <a:spcPts val="4409"/>
              </a:lnSpc>
            </a:pPr>
            <a:r>
              <a:rPr lang="en-US" sz="3150" b="1">
                <a:solidFill>
                  <a:srgbClr val="731F7D"/>
                </a:solidFill>
                <a:latin typeface="Oswald Bold"/>
                <a:ea typeface="Oswald Bold"/>
                <a:cs typeface="Oswald Bold"/>
                <a:sym typeface="Oswald Bold"/>
              </a:rPr>
              <a:t>Before Tuning</a:t>
            </a:r>
          </a:p>
        </p:txBody>
      </p:sp>
      <p:sp>
        <p:nvSpPr>
          <p:cNvPr id="10" name="TextBox 10"/>
          <p:cNvSpPr txBox="1"/>
          <p:nvPr/>
        </p:nvSpPr>
        <p:spPr>
          <a:xfrm>
            <a:off x="12423508" y="8394822"/>
            <a:ext cx="2025551" cy="529590"/>
          </a:xfrm>
          <a:prstGeom prst="rect">
            <a:avLst/>
          </a:prstGeom>
        </p:spPr>
        <p:txBody>
          <a:bodyPr lIns="0" tIns="0" rIns="0" bIns="0" rtlCol="0" anchor="t">
            <a:spAutoFit/>
          </a:bodyPr>
          <a:lstStyle/>
          <a:p>
            <a:pPr algn="ctr">
              <a:lnSpc>
                <a:spcPts val="4409"/>
              </a:lnSpc>
            </a:pPr>
            <a:r>
              <a:rPr lang="en-US" sz="3150" b="1">
                <a:solidFill>
                  <a:srgbClr val="731F7D"/>
                </a:solidFill>
                <a:latin typeface="Oswald Bold"/>
                <a:ea typeface="Oswald Bold"/>
                <a:cs typeface="Oswald Bold"/>
                <a:sym typeface="Oswald Bold"/>
              </a:rPr>
              <a:t>After Tuning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13858025" y="6161712"/>
            <a:ext cx="6523734" cy="7268784"/>
          </a:xfrm>
          <a:custGeom>
            <a:avLst/>
            <a:gdLst/>
            <a:ahLst/>
            <a:cxnLst/>
            <a:rect l="l" t="t" r="r" b="b"/>
            <a:pathLst>
              <a:path w="6523734" h="7268784">
                <a:moveTo>
                  <a:pt x="0" y="0"/>
                </a:moveTo>
                <a:lnTo>
                  <a:pt x="6523734" y="0"/>
                </a:lnTo>
                <a:lnTo>
                  <a:pt x="6523734" y="7268784"/>
                </a:lnTo>
                <a:lnTo>
                  <a:pt x="0" y="7268784"/>
                </a:lnTo>
                <a:lnTo>
                  <a:pt x="0" y="0"/>
                </a:lnTo>
                <a:close/>
              </a:path>
            </a:pathLst>
          </a:custGeom>
          <a:blipFill>
            <a:blip r:embed="rId3"/>
            <a:stretch>
              <a:fillRect/>
            </a:stretch>
          </a:blipFill>
        </p:spPr>
        <p:txBody>
          <a:bodyPr/>
          <a:lstStyle/>
          <a:p>
            <a:endParaRPr lang="en-US"/>
          </a:p>
        </p:txBody>
      </p:sp>
      <p:sp>
        <p:nvSpPr>
          <p:cNvPr id="3" name="Freeform 3"/>
          <p:cNvSpPr/>
          <p:nvPr/>
        </p:nvSpPr>
        <p:spPr>
          <a:xfrm>
            <a:off x="-573320" y="8710645"/>
            <a:ext cx="2546291" cy="2412611"/>
          </a:xfrm>
          <a:custGeom>
            <a:avLst/>
            <a:gdLst/>
            <a:ahLst/>
            <a:cxnLst/>
            <a:rect l="l" t="t" r="r" b="b"/>
            <a:pathLst>
              <a:path w="2546291" h="2412611">
                <a:moveTo>
                  <a:pt x="0" y="0"/>
                </a:moveTo>
                <a:lnTo>
                  <a:pt x="2546292" y="0"/>
                </a:lnTo>
                <a:lnTo>
                  <a:pt x="2546292" y="2412611"/>
                </a:lnTo>
                <a:lnTo>
                  <a:pt x="0" y="2412611"/>
                </a:lnTo>
                <a:lnTo>
                  <a:pt x="0" y="0"/>
                </a:lnTo>
                <a:close/>
              </a:path>
            </a:pathLst>
          </a:custGeom>
          <a:blipFill>
            <a:blip r:embed="rId4"/>
            <a:stretch>
              <a:fillRect/>
            </a:stretch>
          </a:blipFill>
        </p:spPr>
        <p:txBody>
          <a:bodyPr/>
          <a:lstStyle/>
          <a:p>
            <a:endParaRPr lang="en-US"/>
          </a:p>
        </p:txBody>
      </p:sp>
      <p:sp>
        <p:nvSpPr>
          <p:cNvPr id="4" name="Freeform 4"/>
          <p:cNvSpPr/>
          <p:nvPr/>
        </p:nvSpPr>
        <p:spPr>
          <a:xfrm>
            <a:off x="9669250" y="2339408"/>
            <a:ext cx="7847739" cy="5993711"/>
          </a:xfrm>
          <a:custGeom>
            <a:avLst/>
            <a:gdLst/>
            <a:ahLst/>
            <a:cxnLst/>
            <a:rect l="l" t="t" r="r" b="b"/>
            <a:pathLst>
              <a:path w="7847739" h="5993711">
                <a:moveTo>
                  <a:pt x="0" y="0"/>
                </a:moveTo>
                <a:lnTo>
                  <a:pt x="7847740" y="0"/>
                </a:lnTo>
                <a:lnTo>
                  <a:pt x="7847740" y="5993711"/>
                </a:lnTo>
                <a:lnTo>
                  <a:pt x="0" y="5993711"/>
                </a:lnTo>
                <a:lnTo>
                  <a:pt x="0" y="0"/>
                </a:lnTo>
                <a:close/>
              </a:path>
            </a:pathLst>
          </a:custGeom>
          <a:blipFill>
            <a:blip r:embed="rId5"/>
            <a:stretch>
              <a:fillRect/>
            </a:stretch>
          </a:blipFill>
        </p:spPr>
        <p:txBody>
          <a:bodyPr/>
          <a:lstStyle/>
          <a:p>
            <a:endParaRPr lang="en-US"/>
          </a:p>
        </p:txBody>
      </p:sp>
      <p:sp>
        <p:nvSpPr>
          <p:cNvPr id="5" name="Freeform 5"/>
          <p:cNvSpPr/>
          <p:nvPr/>
        </p:nvSpPr>
        <p:spPr>
          <a:xfrm>
            <a:off x="699826" y="2339408"/>
            <a:ext cx="8187995" cy="5926061"/>
          </a:xfrm>
          <a:custGeom>
            <a:avLst/>
            <a:gdLst/>
            <a:ahLst/>
            <a:cxnLst/>
            <a:rect l="l" t="t" r="r" b="b"/>
            <a:pathLst>
              <a:path w="8187995" h="5926061">
                <a:moveTo>
                  <a:pt x="0" y="0"/>
                </a:moveTo>
                <a:lnTo>
                  <a:pt x="8187995" y="0"/>
                </a:lnTo>
                <a:lnTo>
                  <a:pt x="8187995" y="5926061"/>
                </a:lnTo>
                <a:lnTo>
                  <a:pt x="0" y="5926061"/>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699826" y="479308"/>
            <a:ext cx="10577774" cy="1070165"/>
          </a:xfrm>
          <a:prstGeom prst="rect">
            <a:avLst/>
          </a:prstGeom>
        </p:spPr>
        <p:txBody>
          <a:bodyPr wrap="square" lIns="0" tIns="0" rIns="0" bIns="0" rtlCol="0" anchor="t">
            <a:spAutoFit/>
          </a:bodyPr>
          <a:lstStyle/>
          <a:p>
            <a:pPr algn="l">
              <a:lnSpc>
                <a:spcPts val="8345"/>
              </a:lnSpc>
            </a:pPr>
            <a:r>
              <a:rPr lang="en-US" sz="7072" b="1" dirty="0">
                <a:solidFill>
                  <a:srgbClr val="FFFFFF"/>
                </a:solidFill>
                <a:latin typeface="HK Grotesk Bold"/>
                <a:ea typeface="HK Grotesk Bold"/>
                <a:cs typeface="HK Grotesk Bold"/>
                <a:sym typeface="HK Grotesk Bold"/>
              </a:rPr>
              <a:t>Decision Tree Regressor</a:t>
            </a:r>
          </a:p>
        </p:txBody>
      </p:sp>
      <p:sp>
        <p:nvSpPr>
          <p:cNvPr id="7" name="TextBox 7"/>
          <p:cNvSpPr txBox="1"/>
          <p:nvPr/>
        </p:nvSpPr>
        <p:spPr>
          <a:xfrm>
            <a:off x="3653875" y="8417275"/>
            <a:ext cx="2279898" cy="529590"/>
          </a:xfrm>
          <a:prstGeom prst="rect">
            <a:avLst/>
          </a:prstGeom>
        </p:spPr>
        <p:txBody>
          <a:bodyPr lIns="0" tIns="0" rIns="0" bIns="0" rtlCol="0" anchor="t">
            <a:spAutoFit/>
          </a:bodyPr>
          <a:lstStyle/>
          <a:p>
            <a:pPr algn="ctr">
              <a:lnSpc>
                <a:spcPts val="4409"/>
              </a:lnSpc>
            </a:pPr>
            <a:r>
              <a:rPr lang="en-US" sz="3150" b="1">
                <a:solidFill>
                  <a:srgbClr val="D7D2C5"/>
                </a:solidFill>
                <a:latin typeface="Oswald Bold"/>
                <a:ea typeface="Oswald Bold"/>
                <a:cs typeface="Oswald Bold"/>
                <a:sym typeface="Oswald Bold"/>
              </a:rPr>
              <a:t>Before Tuning</a:t>
            </a:r>
          </a:p>
        </p:txBody>
      </p:sp>
      <p:sp>
        <p:nvSpPr>
          <p:cNvPr id="8" name="TextBox 8"/>
          <p:cNvSpPr txBox="1"/>
          <p:nvPr/>
        </p:nvSpPr>
        <p:spPr>
          <a:xfrm>
            <a:off x="12423508" y="8394822"/>
            <a:ext cx="2025551" cy="529590"/>
          </a:xfrm>
          <a:prstGeom prst="rect">
            <a:avLst/>
          </a:prstGeom>
        </p:spPr>
        <p:txBody>
          <a:bodyPr lIns="0" tIns="0" rIns="0" bIns="0" rtlCol="0" anchor="t">
            <a:spAutoFit/>
          </a:bodyPr>
          <a:lstStyle/>
          <a:p>
            <a:pPr algn="ctr">
              <a:lnSpc>
                <a:spcPts val="4409"/>
              </a:lnSpc>
            </a:pPr>
            <a:r>
              <a:rPr lang="en-US" sz="3150" b="1">
                <a:solidFill>
                  <a:srgbClr val="F0F0F0"/>
                </a:solidFill>
                <a:latin typeface="Oswald Bold"/>
                <a:ea typeface="Oswald Bold"/>
                <a:cs typeface="Oswald Bold"/>
                <a:sym typeface="Oswald Bold"/>
              </a:rPr>
              <a:t>After Tuning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3"/>
            <a:stretch>
              <a:fillRect/>
            </a:stretch>
          </a:blipFill>
        </p:spPr>
        <p:txBody>
          <a:bodyPr/>
          <a:lstStyle/>
          <a:p>
            <a:endParaRPr lang="en-US"/>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4"/>
            <a:stretch>
              <a:fillRect/>
            </a:stretch>
          </a:blipFill>
        </p:spPr>
        <p:txBody>
          <a:bodyPr/>
          <a:lstStyle/>
          <a:p>
            <a:endParaRPr lang="en-US"/>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5"/>
            <a:stretch>
              <a:fillRect/>
            </a:stretch>
          </a:blipFill>
        </p:spPr>
        <p:txBody>
          <a:bodyPr/>
          <a:lstStyle/>
          <a:p>
            <a:endParaRPr lang="en-US"/>
          </a:p>
        </p:txBody>
      </p:sp>
      <p:sp>
        <p:nvSpPr>
          <p:cNvPr id="5" name="Freeform 5"/>
          <p:cNvSpPr/>
          <p:nvPr/>
        </p:nvSpPr>
        <p:spPr>
          <a:xfrm>
            <a:off x="1423596" y="1997359"/>
            <a:ext cx="6588776" cy="6292281"/>
          </a:xfrm>
          <a:custGeom>
            <a:avLst/>
            <a:gdLst/>
            <a:ahLst/>
            <a:cxnLst/>
            <a:rect l="l" t="t" r="r" b="b"/>
            <a:pathLst>
              <a:path w="6588776" h="6292281">
                <a:moveTo>
                  <a:pt x="0" y="0"/>
                </a:moveTo>
                <a:lnTo>
                  <a:pt x="6588776" y="0"/>
                </a:lnTo>
                <a:lnTo>
                  <a:pt x="6588776" y="6292282"/>
                </a:lnTo>
                <a:lnTo>
                  <a:pt x="0" y="6292282"/>
                </a:lnTo>
                <a:lnTo>
                  <a:pt x="0" y="0"/>
                </a:lnTo>
                <a:close/>
              </a:path>
            </a:pathLst>
          </a:custGeom>
          <a:blipFill>
            <a:blip r:embed="rId6"/>
            <a:stretch>
              <a:fillRect/>
            </a:stretch>
          </a:blipFill>
        </p:spPr>
        <p:txBody>
          <a:bodyPr/>
          <a:lstStyle/>
          <a:p>
            <a:endParaRPr lang="en-US"/>
          </a:p>
        </p:txBody>
      </p:sp>
      <p:sp>
        <p:nvSpPr>
          <p:cNvPr id="6" name="Freeform 6"/>
          <p:cNvSpPr/>
          <p:nvPr/>
        </p:nvSpPr>
        <p:spPr>
          <a:xfrm>
            <a:off x="9144000" y="2064085"/>
            <a:ext cx="6841270" cy="6225556"/>
          </a:xfrm>
          <a:custGeom>
            <a:avLst/>
            <a:gdLst/>
            <a:ahLst/>
            <a:cxnLst/>
            <a:rect l="l" t="t" r="r" b="b"/>
            <a:pathLst>
              <a:path w="6841270" h="6225556">
                <a:moveTo>
                  <a:pt x="0" y="0"/>
                </a:moveTo>
                <a:lnTo>
                  <a:pt x="6841270" y="0"/>
                </a:lnTo>
                <a:lnTo>
                  <a:pt x="6841270" y="6225556"/>
                </a:lnTo>
                <a:lnTo>
                  <a:pt x="0" y="6225556"/>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533400" y="571500"/>
            <a:ext cx="11817547" cy="1211614"/>
          </a:xfrm>
          <a:prstGeom prst="rect">
            <a:avLst/>
          </a:prstGeom>
        </p:spPr>
        <p:txBody>
          <a:bodyPr wrap="square" lIns="0" tIns="0" rIns="0" bIns="0" rtlCol="0" anchor="t">
            <a:spAutoFit/>
          </a:bodyPr>
          <a:lstStyle/>
          <a:p>
            <a:pPr algn="l">
              <a:lnSpc>
                <a:spcPts val="9440"/>
              </a:lnSpc>
            </a:pPr>
            <a:r>
              <a:rPr lang="en-US" sz="8000" b="1" dirty="0">
                <a:solidFill>
                  <a:srgbClr val="4D1354"/>
                </a:solidFill>
                <a:latin typeface="HK Grotesk Bold"/>
                <a:ea typeface="HK Grotesk Bold"/>
                <a:cs typeface="HK Grotesk Bold"/>
                <a:sym typeface="HK Grotesk Bold"/>
              </a:rPr>
              <a:t>Random Forest Regressor</a:t>
            </a:r>
          </a:p>
        </p:txBody>
      </p:sp>
      <p:sp>
        <p:nvSpPr>
          <p:cNvPr id="8" name="TextBox 8"/>
          <p:cNvSpPr txBox="1"/>
          <p:nvPr/>
        </p:nvSpPr>
        <p:spPr>
          <a:xfrm>
            <a:off x="3578035" y="8364610"/>
            <a:ext cx="2279898" cy="529590"/>
          </a:xfrm>
          <a:prstGeom prst="rect">
            <a:avLst/>
          </a:prstGeom>
        </p:spPr>
        <p:txBody>
          <a:bodyPr lIns="0" tIns="0" rIns="0" bIns="0" rtlCol="0" anchor="t">
            <a:spAutoFit/>
          </a:bodyPr>
          <a:lstStyle/>
          <a:p>
            <a:pPr algn="ctr">
              <a:lnSpc>
                <a:spcPts val="4409"/>
              </a:lnSpc>
            </a:pPr>
            <a:r>
              <a:rPr lang="en-US" sz="3150" b="1">
                <a:solidFill>
                  <a:srgbClr val="731F7D"/>
                </a:solidFill>
                <a:latin typeface="Oswald Bold"/>
                <a:ea typeface="Oswald Bold"/>
                <a:cs typeface="Oswald Bold"/>
                <a:sym typeface="Oswald Bold"/>
              </a:rPr>
              <a:t>Before Tuning</a:t>
            </a:r>
          </a:p>
        </p:txBody>
      </p:sp>
      <p:sp>
        <p:nvSpPr>
          <p:cNvPr id="9" name="TextBox 9"/>
          <p:cNvSpPr txBox="1"/>
          <p:nvPr/>
        </p:nvSpPr>
        <p:spPr>
          <a:xfrm>
            <a:off x="11551860" y="8364610"/>
            <a:ext cx="2025551" cy="529590"/>
          </a:xfrm>
          <a:prstGeom prst="rect">
            <a:avLst/>
          </a:prstGeom>
        </p:spPr>
        <p:txBody>
          <a:bodyPr lIns="0" tIns="0" rIns="0" bIns="0" rtlCol="0" anchor="t">
            <a:spAutoFit/>
          </a:bodyPr>
          <a:lstStyle/>
          <a:p>
            <a:pPr algn="ctr">
              <a:lnSpc>
                <a:spcPts val="4409"/>
              </a:lnSpc>
            </a:pPr>
            <a:r>
              <a:rPr lang="en-US" sz="3150" b="1">
                <a:solidFill>
                  <a:srgbClr val="731F7D"/>
                </a:solidFill>
                <a:latin typeface="Oswald Bold"/>
                <a:ea typeface="Oswald Bold"/>
                <a:cs typeface="Oswald Bold"/>
                <a:sym typeface="Oswald Bold"/>
              </a:rPr>
              <a:t>After Tuning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3"/>
            <a:stretch>
              <a:fillRect/>
            </a:stretch>
          </a:blipFill>
        </p:spPr>
        <p:txBody>
          <a:bodyPr/>
          <a:lstStyle/>
          <a:p>
            <a:endParaRPr lang="en-US"/>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4"/>
            <a:stretch>
              <a:fillRect/>
            </a:stretch>
          </a:blipFill>
        </p:spPr>
        <p:txBody>
          <a:bodyPr/>
          <a:lstStyle/>
          <a:p>
            <a:endParaRPr lang="en-US"/>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5"/>
            <a:stretch>
              <a:fillRect/>
            </a:stretch>
          </a:blipFill>
        </p:spPr>
        <p:txBody>
          <a:bodyPr/>
          <a:lstStyle/>
          <a:p>
            <a:endParaRPr lang="en-US"/>
          </a:p>
        </p:txBody>
      </p:sp>
      <p:sp>
        <p:nvSpPr>
          <p:cNvPr id="5" name="Freeform 5"/>
          <p:cNvSpPr/>
          <p:nvPr/>
        </p:nvSpPr>
        <p:spPr>
          <a:xfrm>
            <a:off x="1493171" y="1981963"/>
            <a:ext cx="7007074" cy="6183743"/>
          </a:xfrm>
          <a:custGeom>
            <a:avLst/>
            <a:gdLst/>
            <a:ahLst/>
            <a:cxnLst/>
            <a:rect l="l" t="t" r="r" b="b"/>
            <a:pathLst>
              <a:path w="7007074" h="6183743">
                <a:moveTo>
                  <a:pt x="0" y="0"/>
                </a:moveTo>
                <a:lnTo>
                  <a:pt x="7007074" y="0"/>
                </a:lnTo>
                <a:lnTo>
                  <a:pt x="7007074" y="6183743"/>
                </a:lnTo>
                <a:lnTo>
                  <a:pt x="0" y="6183743"/>
                </a:lnTo>
                <a:lnTo>
                  <a:pt x="0" y="0"/>
                </a:lnTo>
                <a:close/>
              </a:path>
            </a:pathLst>
          </a:custGeom>
          <a:blipFill>
            <a:blip r:embed="rId6"/>
            <a:stretch>
              <a:fillRect/>
            </a:stretch>
          </a:blipFill>
        </p:spPr>
        <p:txBody>
          <a:bodyPr/>
          <a:lstStyle/>
          <a:p>
            <a:endParaRPr lang="en-US"/>
          </a:p>
        </p:txBody>
      </p:sp>
      <p:sp>
        <p:nvSpPr>
          <p:cNvPr id="6" name="Freeform 6"/>
          <p:cNvSpPr/>
          <p:nvPr/>
        </p:nvSpPr>
        <p:spPr>
          <a:xfrm>
            <a:off x="9929647" y="1981963"/>
            <a:ext cx="6476901" cy="6323075"/>
          </a:xfrm>
          <a:custGeom>
            <a:avLst/>
            <a:gdLst/>
            <a:ahLst/>
            <a:cxnLst/>
            <a:rect l="l" t="t" r="r" b="b"/>
            <a:pathLst>
              <a:path w="6476901" h="6323075">
                <a:moveTo>
                  <a:pt x="0" y="0"/>
                </a:moveTo>
                <a:lnTo>
                  <a:pt x="6476901" y="0"/>
                </a:lnTo>
                <a:lnTo>
                  <a:pt x="6476901" y="6323074"/>
                </a:lnTo>
                <a:lnTo>
                  <a:pt x="0" y="6323074"/>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694065" y="437894"/>
            <a:ext cx="9235582" cy="1191137"/>
          </a:xfrm>
          <a:prstGeom prst="rect">
            <a:avLst/>
          </a:prstGeom>
        </p:spPr>
        <p:txBody>
          <a:bodyPr lIns="0" tIns="0" rIns="0" bIns="0" rtlCol="0" anchor="t">
            <a:spAutoFit/>
          </a:bodyPr>
          <a:lstStyle/>
          <a:p>
            <a:pPr algn="l">
              <a:lnSpc>
                <a:spcPts val="9440"/>
              </a:lnSpc>
            </a:pPr>
            <a:r>
              <a:rPr lang="en-US" sz="8000" b="1">
                <a:solidFill>
                  <a:srgbClr val="4D1354"/>
                </a:solidFill>
                <a:latin typeface="HK Grotesk Bold"/>
                <a:ea typeface="HK Grotesk Bold"/>
                <a:cs typeface="HK Grotesk Bold"/>
                <a:sym typeface="HK Grotesk Bold"/>
              </a:rPr>
              <a:t>XG Boost</a:t>
            </a:r>
          </a:p>
        </p:txBody>
      </p:sp>
      <p:sp>
        <p:nvSpPr>
          <p:cNvPr id="8" name="TextBox 8"/>
          <p:cNvSpPr txBox="1"/>
          <p:nvPr/>
        </p:nvSpPr>
        <p:spPr>
          <a:xfrm>
            <a:off x="3856759" y="8247887"/>
            <a:ext cx="2279898" cy="529590"/>
          </a:xfrm>
          <a:prstGeom prst="rect">
            <a:avLst/>
          </a:prstGeom>
        </p:spPr>
        <p:txBody>
          <a:bodyPr lIns="0" tIns="0" rIns="0" bIns="0" rtlCol="0" anchor="t">
            <a:spAutoFit/>
          </a:bodyPr>
          <a:lstStyle/>
          <a:p>
            <a:pPr algn="ctr">
              <a:lnSpc>
                <a:spcPts val="4409"/>
              </a:lnSpc>
            </a:pPr>
            <a:r>
              <a:rPr lang="en-US" sz="3150" b="1">
                <a:solidFill>
                  <a:srgbClr val="731F7D"/>
                </a:solidFill>
                <a:latin typeface="Oswald Bold"/>
                <a:ea typeface="Oswald Bold"/>
                <a:cs typeface="Oswald Bold"/>
                <a:sym typeface="Oswald Bold"/>
              </a:rPr>
              <a:t>Before Tuning</a:t>
            </a:r>
          </a:p>
        </p:txBody>
      </p:sp>
      <p:sp>
        <p:nvSpPr>
          <p:cNvPr id="9" name="TextBox 9"/>
          <p:cNvSpPr txBox="1"/>
          <p:nvPr/>
        </p:nvSpPr>
        <p:spPr>
          <a:xfrm>
            <a:off x="12155322" y="8484107"/>
            <a:ext cx="2025551" cy="529590"/>
          </a:xfrm>
          <a:prstGeom prst="rect">
            <a:avLst/>
          </a:prstGeom>
        </p:spPr>
        <p:txBody>
          <a:bodyPr lIns="0" tIns="0" rIns="0" bIns="0" rtlCol="0" anchor="t">
            <a:spAutoFit/>
          </a:bodyPr>
          <a:lstStyle/>
          <a:p>
            <a:pPr algn="ctr">
              <a:lnSpc>
                <a:spcPts val="4409"/>
              </a:lnSpc>
            </a:pPr>
            <a:r>
              <a:rPr lang="en-US" sz="3150" b="1">
                <a:solidFill>
                  <a:srgbClr val="731F7D"/>
                </a:solidFill>
                <a:latin typeface="Oswald Bold"/>
                <a:ea typeface="Oswald Bold"/>
                <a:cs typeface="Oswald Bold"/>
                <a:sym typeface="Oswald Bold"/>
              </a:rPr>
              <a:t>After Tuning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3"/>
            <a:stretch>
              <a:fillRect/>
            </a:stretch>
          </a:blipFill>
        </p:spPr>
        <p:txBody>
          <a:bodyPr/>
          <a:lstStyle/>
          <a:p>
            <a:endParaRPr lang="en-US"/>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3"/>
            <a:stretch>
              <a:fillRect/>
            </a:stretch>
          </a:blipFill>
        </p:spPr>
        <p:txBody>
          <a:bodyPr/>
          <a:lstStyle/>
          <a:p>
            <a:endParaRPr lang="en-US"/>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5">
              <a:alphaModFix amt="68000"/>
            </a:blip>
            <a:stretch>
              <a:fillRect/>
            </a:stretch>
          </a:blipFill>
        </p:spPr>
        <p:txBody>
          <a:bodyPr/>
          <a:lstStyle/>
          <a:p>
            <a:endParaRPr lang="en-US"/>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6"/>
            <a:stretch>
              <a:fillRect/>
            </a:stretch>
          </a:blipFill>
        </p:spPr>
        <p:txBody>
          <a:bodyPr/>
          <a:lstStyle/>
          <a:p>
            <a:endParaRPr lang="en-US"/>
          </a:p>
        </p:txBody>
      </p:sp>
      <p:sp>
        <p:nvSpPr>
          <p:cNvPr id="7" name="Freeform 7"/>
          <p:cNvSpPr/>
          <p:nvPr/>
        </p:nvSpPr>
        <p:spPr>
          <a:xfrm>
            <a:off x="1150572" y="2215007"/>
            <a:ext cx="7738302" cy="6016530"/>
          </a:xfrm>
          <a:custGeom>
            <a:avLst/>
            <a:gdLst/>
            <a:ahLst/>
            <a:cxnLst/>
            <a:rect l="l" t="t" r="r" b="b"/>
            <a:pathLst>
              <a:path w="7738302" h="6016530">
                <a:moveTo>
                  <a:pt x="0" y="0"/>
                </a:moveTo>
                <a:lnTo>
                  <a:pt x="7738302" y="0"/>
                </a:lnTo>
                <a:lnTo>
                  <a:pt x="7738302" y="6016530"/>
                </a:lnTo>
                <a:lnTo>
                  <a:pt x="0" y="6016530"/>
                </a:lnTo>
                <a:lnTo>
                  <a:pt x="0" y="0"/>
                </a:lnTo>
                <a:close/>
              </a:path>
            </a:pathLst>
          </a:custGeom>
          <a:blipFill>
            <a:blip r:embed="rId7"/>
            <a:stretch>
              <a:fillRect/>
            </a:stretch>
          </a:blipFill>
        </p:spPr>
        <p:txBody>
          <a:bodyPr/>
          <a:lstStyle/>
          <a:p>
            <a:endParaRPr lang="en-US"/>
          </a:p>
        </p:txBody>
      </p:sp>
      <p:sp>
        <p:nvSpPr>
          <p:cNvPr id="8" name="Freeform 8"/>
          <p:cNvSpPr/>
          <p:nvPr/>
        </p:nvSpPr>
        <p:spPr>
          <a:xfrm>
            <a:off x="9564167" y="2294779"/>
            <a:ext cx="8132545" cy="5936758"/>
          </a:xfrm>
          <a:custGeom>
            <a:avLst/>
            <a:gdLst/>
            <a:ahLst/>
            <a:cxnLst/>
            <a:rect l="l" t="t" r="r" b="b"/>
            <a:pathLst>
              <a:path w="8132545" h="5936758">
                <a:moveTo>
                  <a:pt x="0" y="0"/>
                </a:moveTo>
                <a:lnTo>
                  <a:pt x="8132545" y="0"/>
                </a:lnTo>
                <a:lnTo>
                  <a:pt x="8132545" y="5936758"/>
                </a:lnTo>
                <a:lnTo>
                  <a:pt x="0" y="5936758"/>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678029" y="791919"/>
            <a:ext cx="7191264" cy="1141338"/>
          </a:xfrm>
          <a:prstGeom prst="rect">
            <a:avLst/>
          </a:prstGeom>
        </p:spPr>
        <p:txBody>
          <a:bodyPr wrap="square" lIns="0" tIns="0" rIns="0" bIns="0" rtlCol="0" anchor="t">
            <a:spAutoFit/>
          </a:bodyPr>
          <a:lstStyle/>
          <a:p>
            <a:pPr algn="ctr">
              <a:lnSpc>
                <a:spcPts val="9722"/>
              </a:lnSpc>
            </a:pPr>
            <a:r>
              <a:rPr lang="en-US" sz="6944" b="1" dirty="0">
                <a:solidFill>
                  <a:srgbClr val="FFFFFF"/>
                </a:solidFill>
                <a:latin typeface="Oswald Bold"/>
                <a:ea typeface="Oswald Bold"/>
                <a:cs typeface="Oswald Bold"/>
                <a:sym typeface="Oswald Bold"/>
              </a:rPr>
              <a:t>K-NN Regressor</a:t>
            </a:r>
          </a:p>
        </p:txBody>
      </p:sp>
      <p:sp>
        <p:nvSpPr>
          <p:cNvPr id="10" name="TextBox 10"/>
          <p:cNvSpPr txBox="1"/>
          <p:nvPr/>
        </p:nvSpPr>
        <p:spPr>
          <a:xfrm>
            <a:off x="3617633" y="8394822"/>
            <a:ext cx="2279898" cy="529590"/>
          </a:xfrm>
          <a:prstGeom prst="rect">
            <a:avLst/>
          </a:prstGeom>
        </p:spPr>
        <p:txBody>
          <a:bodyPr lIns="0" tIns="0" rIns="0" bIns="0" rtlCol="0" anchor="t">
            <a:spAutoFit/>
          </a:bodyPr>
          <a:lstStyle/>
          <a:p>
            <a:pPr algn="ctr">
              <a:lnSpc>
                <a:spcPts val="4409"/>
              </a:lnSpc>
            </a:pPr>
            <a:r>
              <a:rPr lang="en-US" sz="3150" b="1">
                <a:solidFill>
                  <a:srgbClr val="D7D2C5"/>
                </a:solidFill>
                <a:latin typeface="Oswald Bold"/>
                <a:ea typeface="Oswald Bold"/>
                <a:cs typeface="Oswald Bold"/>
                <a:sym typeface="Oswald Bold"/>
              </a:rPr>
              <a:t>Before Tuning</a:t>
            </a:r>
          </a:p>
        </p:txBody>
      </p:sp>
      <p:sp>
        <p:nvSpPr>
          <p:cNvPr id="11" name="TextBox 11"/>
          <p:cNvSpPr txBox="1"/>
          <p:nvPr/>
        </p:nvSpPr>
        <p:spPr>
          <a:xfrm>
            <a:off x="12423508" y="8394822"/>
            <a:ext cx="2025551" cy="529590"/>
          </a:xfrm>
          <a:prstGeom prst="rect">
            <a:avLst/>
          </a:prstGeom>
        </p:spPr>
        <p:txBody>
          <a:bodyPr lIns="0" tIns="0" rIns="0" bIns="0" rtlCol="0" anchor="t">
            <a:spAutoFit/>
          </a:bodyPr>
          <a:lstStyle/>
          <a:p>
            <a:pPr algn="ctr">
              <a:lnSpc>
                <a:spcPts val="4409"/>
              </a:lnSpc>
            </a:pPr>
            <a:r>
              <a:rPr lang="en-US" sz="3150" b="1">
                <a:solidFill>
                  <a:srgbClr val="E4E1D0"/>
                </a:solidFill>
                <a:latin typeface="Oswald Bold"/>
                <a:ea typeface="Oswald Bold"/>
                <a:cs typeface="Oswald Bold"/>
                <a:sym typeface="Oswald Bold"/>
              </a:rPr>
              <a:t>After Tuning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3"/>
            <a:stretch>
              <a:fillRect/>
            </a:stretch>
          </a:blipFill>
        </p:spPr>
        <p:txBody>
          <a:bodyPr/>
          <a:lstStyle/>
          <a:p>
            <a:endParaRPr lang="en-US"/>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3"/>
            <a:stretch>
              <a:fillRect/>
            </a:stretch>
          </a:blipFill>
        </p:spPr>
        <p:txBody>
          <a:bodyPr/>
          <a:lstStyle/>
          <a:p>
            <a:endParaRPr lang="en-US"/>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4">
              <a:alphaModFix amt="57000"/>
            </a:blip>
            <a:stretch>
              <a:fillRect/>
            </a:stretch>
          </a:blipFill>
        </p:spPr>
        <p:txBody>
          <a:bodyPr/>
          <a:lstStyle/>
          <a:p>
            <a:endParaRPr lang="en-US"/>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5">
              <a:alphaModFix amt="68000"/>
            </a:blip>
            <a:stretch>
              <a:fillRect/>
            </a:stretch>
          </a:blipFill>
        </p:spPr>
        <p:txBody>
          <a:bodyPr/>
          <a:lstStyle/>
          <a:p>
            <a:endParaRPr lang="en-US"/>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6"/>
            <a:stretch>
              <a:fillRect/>
            </a:stretch>
          </a:blipFill>
        </p:spPr>
        <p:txBody>
          <a:bodyPr/>
          <a:lstStyle/>
          <a:p>
            <a:endParaRPr lang="en-US"/>
          </a:p>
        </p:txBody>
      </p:sp>
      <p:sp>
        <p:nvSpPr>
          <p:cNvPr id="7" name="Freeform 7"/>
          <p:cNvSpPr/>
          <p:nvPr/>
        </p:nvSpPr>
        <p:spPr>
          <a:xfrm>
            <a:off x="522278" y="2199919"/>
            <a:ext cx="8395239" cy="5887162"/>
          </a:xfrm>
          <a:custGeom>
            <a:avLst/>
            <a:gdLst/>
            <a:ahLst/>
            <a:cxnLst/>
            <a:rect l="l" t="t" r="r" b="b"/>
            <a:pathLst>
              <a:path w="8395239" h="5887162">
                <a:moveTo>
                  <a:pt x="0" y="0"/>
                </a:moveTo>
                <a:lnTo>
                  <a:pt x="8395239" y="0"/>
                </a:lnTo>
                <a:lnTo>
                  <a:pt x="8395239" y="5887162"/>
                </a:lnTo>
                <a:lnTo>
                  <a:pt x="0" y="5887162"/>
                </a:lnTo>
                <a:lnTo>
                  <a:pt x="0" y="0"/>
                </a:lnTo>
                <a:close/>
              </a:path>
            </a:pathLst>
          </a:custGeom>
          <a:blipFill>
            <a:blip r:embed="rId7"/>
            <a:stretch>
              <a:fillRect/>
            </a:stretch>
          </a:blipFill>
        </p:spPr>
        <p:txBody>
          <a:bodyPr/>
          <a:lstStyle/>
          <a:p>
            <a:endParaRPr lang="en-US"/>
          </a:p>
        </p:txBody>
      </p:sp>
      <p:sp>
        <p:nvSpPr>
          <p:cNvPr id="8" name="Freeform 8"/>
          <p:cNvSpPr/>
          <p:nvPr/>
        </p:nvSpPr>
        <p:spPr>
          <a:xfrm>
            <a:off x="9292186" y="2199919"/>
            <a:ext cx="8467109" cy="5874057"/>
          </a:xfrm>
          <a:custGeom>
            <a:avLst/>
            <a:gdLst/>
            <a:ahLst/>
            <a:cxnLst/>
            <a:rect l="l" t="t" r="r" b="b"/>
            <a:pathLst>
              <a:path w="8467109" h="5874057">
                <a:moveTo>
                  <a:pt x="0" y="0"/>
                </a:moveTo>
                <a:lnTo>
                  <a:pt x="8467109" y="0"/>
                </a:lnTo>
                <a:lnTo>
                  <a:pt x="8467109" y="5874057"/>
                </a:lnTo>
                <a:lnTo>
                  <a:pt x="0" y="5874057"/>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07858" y="207032"/>
            <a:ext cx="4447992" cy="1174900"/>
          </a:xfrm>
          <a:prstGeom prst="rect">
            <a:avLst/>
          </a:prstGeom>
        </p:spPr>
        <p:txBody>
          <a:bodyPr lIns="0" tIns="0" rIns="0" bIns="0" rtlCol="0" anchor="t">
            <a:spAutoFit/>
          </a:bodyPr>
          <a:lstStyle/>
          <a:p>
            <a:pPr algn="ctr">
              <a:lnSpc>
                <a:spcPts val="9722"/>
              </a:lnSpc>
            </a:pPr>
            <a:r>
              <a:rPr lang="en-US" sz="6944" b="1">
                <a:solidFill>
                  <a:srgbClr val="FFFFFF"/>
                </a:solidFill>
                <a:latin typeface="Oswald Bold"/>
                <a:ea typeface="Oswald Bold"/>
                <a:cs typeface="Oswald Bold"/>
                <a:sym typeface="Oswald Bold"/>
              </a:rPr>
              <a:t>Light GBM</a:t>
            </a:r>
          </a:p>
        </p:txBody>
      </p:sp>
      <p:sp>
        <p:nvSpPr>
          <p:cNvPr id="10" name="TextBox 10"/>
          <p:cNvSpPr txBox="1"/>
          <p:nvPr/>
        </p:nvSpPr>
        <p:spPr>
          <a:xfrm>
            <a:off x="3715901" y="8247556"/>
            <a:ext cx="2279898" cy="529590"/>
          </a:xfrm>
          <a:prstGeom prst="rect">
            <a:avLst/>
          </a:prstGeom>
        </p:spPr>
        <p:txBody>
          <a:bodyPr lIns="0" tIns="0" rIns="0" bIns="0" rtlCol="0" anchor="t">
            <a:spAutoFit/>
          </a:bodyPr>
          <a:lstStyle/>
          <a:p>
            <a:pPr algn="ctr">
              <a:lnSpc>
                <a:spcPts val="4409"/>
              </a:lnSpc>
            </a:pPr>
            <a:r>
              <a:rPr lang="en-US" sz="3150" b="1">
                <a:solidFill>
                  <a:srgbClr val="E4E1D9"/>
                </a:solidFill>
                <a:latin typeface="Oswald Bold"/>
                <a:ea typeface="Oswald Bold"/>
                <a:cs typeface="Oswald Bold"/>
                <a:sym typeface="Oswald Bold"/>
              </a:rPr>
              <a:t>Before Tuning</a:t>
            </a:r>
          </a:p>
        </p:txBody>
      </p:sp>
      <p:sp>
        <p:nvSpPr>
          <p:cNvPr id="11" name="TextBox 11"/>
          <p:cNvSpPr txBox="1"/>
          <p:nvPr/>
        </p:nvSpPr>
        <p:spPr>
          <a:xfrm>
            <a:off x="12512965" y="8247556"/>
            <a:ext cx="2025551" cy="529590"/>
          </a:xfrm>
          <a:prstGeom prst="rect">
            <a:avLst/>
          </a:prstGeom>
        </p:spPr>
        <p:txBody>
          <a:bodyPr lIns="0" tIns="0" rIns="0" bIns="0" rtlCol="0" anchor="t">
            <a:spAutoFit/>
          </a:bodyPr>
          <a:lstStyle/>
          <a:p>
            <a:pPr algn="ctr">
              <a:lnSpc>
                <a:spcPts val="4409"/>
              </a:lnSpc>
            </a:pPr>
            <a:r>
              <a:rPr lang="en-US" sz="3150" b="1">
                <a:solidFill>
                  <a:srgbClr val="E4E1D0"/>
                </a:solidFill>
                <a:latin typeface="Oswald Bold"/>
                <a:ea typeface="Oswald Bold"/>
                <a:cs typeface="Oswald Bold"/>
                <a:sym typeface="Oswald Bold"/>
              </a:rPr>
              <a:t>After Tuning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3"/>
            <a:stretch>
              <a:fillRect/>
            </a:stretch>
          </a:blipFill>
        </p:spPr>
        <p:txBody>
          <a:bodyPr/>
          <a:lstStyle/>
          <a:p>
            <a:endParaRPr lang="en-US"/>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4"/>
            <a:stretch>
              <a:fillRect/>
            </a:stretch>
          </a:blipFill>
        </p:spPr>
        <p:txBody>
          <a:bodyPr/>
          <a:lstStyle/>
          <a:p>
            <a:endParaRPr lang="en-US"/>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5"/>
            <a:stretch>
              <a:fillRect/>
            </a:stretch>
          </a:blipFill>
        </p:spPr>
        <p:txBody>
          <a:bodyPr/>
          <a:lstStyle/>
          <a:p>
            <a:endParaRPr lang="en-US"/>
          </a:p>
        </p:txBody>
      </p:sp>
      <p:sp>
        <p:nvSpPr>
          <p:cNvPr id="5" name="Freeform 5"/>
          <p:cNvSpPr/>
          <p:nvPr/>
        </p:nvSpPr>
        <p:spPr>
          <a:xfrm>
            <a:off x="683681" y="2778684"/>
            <a:ext cx="11255941" cy="3376251"/>
          </a:xfrm>
          <a:custGeom>
            <a:avLst/>
            <a:gdLst/>
            <a:ahLst/>
            <a:cxnLst/>
            <a:rect l="l" t="t" r="r" b="b"/>
            <a:pathLst>
              <a:path w="11255941" h="3376251">
                <a:moveTo>
                  <a:pt x="0" y="0"/>
                </a:moveTo>
                <a:lnTo>
                  <a:pt x="11255942" y="0"/>
                </a:lnTo>
                <a:lnTo>
                  <a:pt x="11255942" y="3376251"/>
                </a:lnTo>
                <a:lnTo>
                  <a:pt x="0" y="3376251"/>
                </a:lnTo>
                <a:lnTo>
                  <a:pt x="0" y="0"/>
                </a:lnTo>
                <a:close/>
              </a:path>
            </a:pathLst>
          </a:custGeom>
          <a:blipFill>
            <a:blip r:embed="rId6"/>
            <a:stretch>
              <a:fillRect l="-402"/>
            </a:stretch>
          </a:blipFill>
        </p:spPr>
        <p:txBody>
          <a:bodyPr/>
          <a:lstStyle/>
          <a:p>
            <a:endParaRPr lang="en-US"/>
          </a:p>
        </p:txBody>
      </p:sp>
      <p:sp>
        <p:nvSpPr>
          <p:cNvPr id="6" name="Freeform 6"/>
          <p:cNvSpPr/>
          <p:nvPr/>
        </p:nvSpPr>
        <p:spPr>
          <a:xfrm>
            <a:off x="11939623" y="2778684"/>
            <a:ext cx="5707132" cy="3376251"/>
          </a:xfrm>
          <a:custGeom>
            <a:avLst/>
            <a:gdLst/>
            <a:ahLst/>
            <a:cxnLst/>
            <a:rect l="l" t="t" r="r" b="b"/>
            <a:pathLst>
              <a:path w="5707132" h="3376251">
                <a:moveTo>
                  <a:pt x="0" y="0"/>
                </a:moveTo>
                <a:lnTo>
                  <a:pt x="5707132" y="0"/>
                </a:lnTo>
                <a:lnTo>
                  <a:pt x="5707132" y="3376251"/>
                </a:lnTo>
                <a:lnTo>
                  <a:pt x="0" y="3376251"/>
                </a:lnTo>
                <a:lnTo>
                  <a:pt x="0" y="0"/>
                </a:lnTo>
                <a:close/>
              </a:path>
            </a:pathLst>
          </a:custGeom>
          <a:blipFill>
            <a:blip r:embed="rId7"/>
            <a:stretch>
              <a:fillRect t="-1709"/>
            </a:stretch>
          </a:blipFill>
        </p:spPr>
        <p:txBody>
          <a:bodyPr/>
          <a:lstStyle/>
          <a:p>
            <a:endParaRPr lang="en-US"/>
          </a:p>
        </p:txBody>
      </p:sp>
      <p:sp>
        <p:nvSpPr>
          <p:cNvPr id="7" name="Freeform 7"/>
          <p:cNvSpPr/>
          <p:nvPr/>
        </p:nvSpPr>
        <p:spPr>
          <a:xfrm>
            <a:off x="2680512" y="7088385"/>
            <a:ext cx="12926976" cy="1518920"/>
          </a:xfrm>
          <a:custGeom>
            <a:avLst/>
            <a:gdLst/>
            <a:ahLst/>
            <a:cxnLst/>
            <a:rect l="l" t="t" r="r" b="b"/>
            <a:pathLst>
              <a:path w="12926976" h="1518920">
                <a:moveTo>
                  <a:pt x="0" y="0"/>
                </a:moveTo>
                <a:lnTo>
                  <a:pt x="12926976" y="0"/>
                </a:lnTo>
                <a:lnTo>
                  <a:pt x="12926976" y="1518920"/>
                </a:lnTo>
                <a:lnTo>
                  <a:pt x="0" y="1518920"/>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3614379" y="790427"/>
            <a:ext cx="9763841" cy="1056311"/>
          </a:xfrm>
          <a:prstGeom prst="rect">
            <a:avLst/>
          </a:prstGeom>
        </p:spPr>
        <p:txBody>
          <a:bodyPr lIns="0" tIns="0" rIns="0" bIns="0" rtlCol="0" anchor="t">
            <a:spAutoFit/>
          </a:bodyPr>
          <a:lstStyle/>
          <a:p>
            <a:pPr algn="l">
              <a:lnSpc>
                <a:spcPts val="8345"/>
              </a:lnSpc>
            </a:pPr>
            <a:r>
              <a:rPr lang="en-US" sz="7072" b="1">
                <a:solidFill>
                  <a:srgbClr val="FFFFFF"/>
                </a:solidFill>
                <a:latin typeface="HK Grotesk Bold"/>
                <a:ea typeface="HK Grotesk Bold"/>
                <a:cs typeface="HK Grotesk Bold"/>
                <a:sym typeface="HK Grotesk Bold"/>
              </a:rPr>
              <a:t>Comparison of models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10099078" y="0"/>
            <a:ext cx="8188922" cy="10287000"/>
          </a:xfrm>
          <a:custGeom>
            <a:avLst/>
            <a:gdLst/>
            <a:ahLst/>
            <a:cxnLst/>
            <a:rect l="l" t="t" r="r" b="b"/>
            <a:pathLst>
              <a:path w="8188922" h="10287000">
                <a:moveTo>
                  <a:pt x="0" y="0"/>
                </a:moveTo>
                <a:lnTo>
                  <a:pt x="8188922" y="0"/>
                </a:lnTo>
                <a:lnTo>
                  <a:pt x="8188922" y="10287000"/>
                </a:lnTo>
                <a:lnTo>
                  <a:pt x="0" y="10287000"/>
                </a:lnTo>
                <a:lnTo>
                  <a:pt x="0" y="0"/>
                </a:lnTo>
                <a:close/>
              </a:path>
            </a:pathLst>
          </a:custGeom>
          <a:blipFill>
            <a:blip r:embed="rId2"/>
            <a:stretch>
              <a:fillRect l="-44215" r="-44215"/>
            </a:stretch>
          </a:blipFill>
        </p:spPr>
        <p:txBody>
          <a:bodyPr/>
          <a:lstStyle/>
          <a:p>
            <a:endParaRPr lang="en-US"/>
          </a:p>
        </p:txBody>
      </p:sp>
      <p:sp>
        <p:nvSpPr>
          <p:cNvPr id="3" name="TextBox 3"/>
          <p:cNvSpPr txBox="1"/>
          <p:nvPr/>
        </p:nvSpPr>
        <p:spPr>
          <a:xfrm>
            <a:off x="2706422" y="4714499"/>
            <a:ext cx="4273184" cy="772277"/>
          </a:xfrm>
          <a:prstGeom prst="rect">
            <a:avLst/>
          </a:prstGeom>
        </p:spPr>
        <p:txBody>
          <a:bodyPr lIns="0" tIns="0" rIns="0" bIns="0" rtlCol="0" anchor="t">
            <a:spAutoFit/>
          </a:bodyPr>
          <a:lstStyle/>
          <a:p>
            <a:pPr algn="ctr">
              <a:lnSpc>
                <a:spcPts val="6408"/>
              </a:lnSpc>
            </a:pPr>
            <a:r>
              <a:rPr lang="en-US" sz="4577" b="1">
                <a:solidFill>
                  <a:srgbClr val="FFFFFF"/>
                </a:solidFill>
                <a:latin typeface="Oswald Bold"/>
                <a:ea typeface="Oswald Bold"/>
                <a:cs typeface="Oswald Bold"/>
                <a:sym typeface="Oswald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3"/>
            <a:stretch>
              <a:fillRect r="-381" b="-1174"/>
            </a:stretch>
          </a:blipFill>
        </p:spPr>
        <p:txBody>
          <a:bodyPr/>
          <a:lstStyle/>
          <a:p>
            <a:endParaRPr lang="en-US"/>
          </a:p>
        </p:txBody>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4"/>
            <a:stretch>
              <a:fillRect/>
            </a:stretch>
          </a:blipFill>
        </p:spPr>
        <p:txBody>
          <a:bodyPr/>
          <a:lstStyle/>
          <a:p>
            <a:endParaRPr lang="en-US"/>
          </a:p>
        </p:txBody>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028700" y="1404204"/>
            <a:ext cx="3141552" cy="879504"/>
          </a:xfrm>
          <a:prstGeom prst="rect">
            <a:avLst/>
          </a:prstGeom>
        </p:spPr>
        <p:txBody>
          <a:bodyPr lIns="0" tIns="0" rIns="0" bIns="0" rtlCol="0" anchor="t">
            <a:spAutoFit/>
          </a:bodyPr>
          <a:lstStyle/>
          <a:p>
            <a:pPr algn="ctr">
              <a:lnSpc>
                <a:spcPts val="7320"/>
              </a:lnSpc>
            </a:pPr>
            <a:r>
              <a:rPr lang="en-US" sz="5229" b="1">
                <a:solidFill>
                  <a:srgbClr val="FFFFFF"/>
                </a:solidFill>
                <a:latin typeface="Oswald Bold"/>
                <a:ea typeface="Oswald Bold"/>
                <a:cs typeface="Oswald Bold"/>
                <a:sym typeface="Oswald Bold"/>
              </a:rPr>
              <a:t>OUTLINE</a:t>
            </a:r>
          </a:p>
        </p:txBody>
      </p:sp>
      <p:sp>
        <p:nvSpPr>
          <p:cNvPr id="6" name="TextBox 6"/>
          <p:cNvSpPr txBox="1"/>
          <p:nvPr/>
        </p:nvSpPr>
        <p:spPr>
          <a:xfrm>
            <a:off x="1028700" y="2809758"/>
            <a:ext cx="12049050" cy="4565432"/>
          </a:xfrm>
          <a:prstGeom prst="rect">
            <a:avLst/>
          </a:prstGeom>
        </p:spPr>
        <p:txBody>
          <a:bodyPr lIns="0" tIns="0" rIns="0" bIns="0" rtlCol="0" anchor="t">
            <a:spAutoFit/>
          </a:bodyPr>
          <a:lstStyle/>
          <a:p>
            <a:pPr marL="703527" lvl="1" indent="-351763" algn="just">
              <a:lnSpc>
                <a:spcPts val="4562"/>
              </a:lnSpc>
              <a:buFont typeface="Arial"/>
              <a:buChar char="•"/>
            </a:pPr>
            <a:r>
              <a:rPr lang="en-US" sz="3258">
                <a:solidFill>
                  <a:srgbClr val="FFFFFF"/>
                </a:solidFill>
                <a:latin typeface="Roboto"/>
                <a:ea typeface="Roboto"/>
                <a:cs typeface="Roboto"/>
                <a:sym typeface="Roboto"/>
              </a:rPr>
              <a:t>Introduction</a:t>
            </a:r>
          </a:p>
          <a:p>
            <a:pPr marL="703527" lvl="1" indent="-351763" algn="just">
              <a:lnSpc>
                <a:spcPts val="4562"/>
              </a:lnSpc>
              <a:buFont typeface="Arial"/>
              <a:buChar char="•"/>
            </a:pPr>
            <a:r>
              <a:rPr lang="en-US" sz="3258">
                <a:solidFill>
                  <a:srgbClr val="FFFFFF"/>
                </a:solidFill>
                <a:latin typeface="Roboto"/>
                <a:ea typeface="Roboto"/>
                <a:cs typeface="Roboto"/>
                <a:sym typeface="Roboto"/>
              </a:rPr>
              <a:t>Problem statement</a:t>
            </a:r>
          </a:p>
          <a:p>
            <a:pPr marL="703527" lvl="1" indent="-351763" algn="just">
              <a:lnSpc>
                <a:spcPts val="4562"/>
              </a:lnSpc>
              <a:buFont typeface="Arial"/>
              <a:buChar char="•"/>
            </a:pPr>
            <a:r>
              <a:rPr lang="en-US" sz="3258">
                <a:solidFill>
                  <a:srgbClr val="FFFFFF"/>
                </a:solidFill>
                <a:latin typeface="Roboto"/>
                <a:ea typeface="Roboto"/>
                <a:cs typeface="Roboto"/>
                <a:sym typeface="Roboto"/>
              </a:rPr>
              <a:t>Dataset selection and Business Understanding</a:t>
            </a:r>
          </a:p>
          <a:p>
            <a:pPr marL="703527" lvl="1" indent="-351763" algn="just">
              <a:lnSpc>
                <a:spcPts val="4562"/>
              </a:lnSpc>
              <a:buFont typeface="Arial"/>
              <a:buChar char="•"/>
            </a:pPr>
            <a:r>
              <a:rPr lang="en-US" sz="3258">
                <a:solidFill>
                  <a:srgbClr val="FFFFFF"/>
                </a:solidFill>
                <a:latin typeface="Roboto"/>
                <a:ea typeface="Roboto"/>
                <a:cs typeface="Roboto"/>
                <a:sym typeface="Roboto"/>
              </a:rPr>
              <a:t>CRISP-DM</a:t>
            </a:r>
          </a:p>
          <a:p>
            <a:pPr marL="703527" lvl="1" indent="-351763" algn="just">
              <a:lnSpc>
                <a:spcPts val="4562"/>
              </a:lnSpc>
              <a:buFont typeface="Arial"/>
              <a:buChar char="•"/>
            </a:pPr>
            <a:r>
              <a:rPr lang="en-US" sz="3258">
                <a:solidFill>
                  <a:srgbClr val="FFFFFF"/>
                </a:solidFill>
                <a:latin typeface="Roboto"/>
                <a:ea typeface="Roboto"/>
                <a:cs typeface="Roboto"/>
                <a:sym typeface="Roboto"/>
              </a:rPr>
              <a:t>All about Models- Implementation, Evaluation &amp; Comparison</a:t>
            </a:r>
          </a:p>
          <a:p>
            <a:pPr marL="703527" lvl="1" indent="-351763" algn="just">
              <a:lnSpc>
                <a:spcPts val="4562"/>
              </a:lnSpc>
              <a:buFont typeface="Arial"/>
              <a:buChar char="•"/>
            </a:pPr>
            <a:r>
              <a:rPr lang="en-US" sz="3258">
                <a:solidFill>
                  <a:srgbClr val="FFFFFF"/>
                </a:solidFill>
                <a:latin typeface="Roboto"/>
                <a:ea typeface="Roboto"/>
                <a:cs typeface="Roboto"/>
                <a:sym typeface="Roboto"/>
              </a:rPr>
              <a:t>Final model</a:t>
            </a:r>
          </a:p>
          <a:p>
            <a:pPr marL="703527" lvl="1" indent="-351763" algn="just">
              <a:lnSpc>
                <a:spcPts val="4562"/>
              </a:lnSpc>
              <a:buFont typeface="Arial"/>
              <a:buChar char="•"/>
            </a:pPr>
            <a:r>
              <a:rPr lang="en-US" sz="3258">
                <a:solidFill>
                  <a:srgbClr val="FFFFFF"/>
                </a:solidFill>
                <a:latin typeface="Roboto"/>
                <a:ea typeface="Roboto"/>
                <a:cs typeface="Roboto"/>
                <a:sym typeface="Roboto"/>
              </a:rPr>
              <a:t>Conclusion</a:t>
            </a:r>
          </a:p>
          <a:p>
            <a:pPr marL="703527" lvl="1" indent="-351763" algn="just">
              <a:lnSpc>
                <a:spcPts val="4562"/>
              </a:lnSpc>
              <a:buFont typeface="Arial"/>
              <a:buChar char="•"/>
            </a:pPr>
            <a:r>
              <a:rPr lang="en-US" sz="3258">
                <a:solidFill>
                  <a:srgbClr val="FFFFFF"/>
                </a:solidFill>
                <a:latin typeface="Roboto"/>
                <a:ea typeface="Roboto"/>
                <a:cs typeface="Roboto"/>
                <a:sym typeface="Roboto"/>
              </a:rPr>
              <a:t>Citations &amp; 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3"/>
            <a:stretch>
              <a:fillRect/>
            </a:stretch>
          </a:blipFill>
        </p:spPr>
        <p:txBody>
          <a:bodyPr/>
          <a:lstStyle/>
          <a:p>
            <a:endParaRPr lang="en-US"/>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4"/>
            <a:stretch>
              <a:fillRect/>
            </a:stretch>
          </a:blipFill>
        </p:spPr>
        <p:txBody>
          <a:bodyPr/>
          <a:lstStyle/>
          <a:p>
            <a:endParaRPr lang="en-US"/>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711477" y="3354387"/>
            <a:ext cx="10237362" cy="2504986"/>
            <a:chOff x="0" y="-66675"/>
            <a:chExt cx="13649816" cy="3339982"/>
          </a:xfrm>
        </p:grpSpPr>
        <p:sp>
          <p:nvSpPr>
            <p:cNvPr id="6" name="TextBox 6"/>
            <p:cNvSpPr txBox="1"/>
            <p:nvPr/>
          </p:nvSpPr>
          <p:spPr>
            <a:xfrm>
              <a:off x="0" y="1355004"/>
              <a:ext cx="13649816" cy="1918303"/>
            </a:xfrm>
            <a:prstGeom prst="rect">
              <a:avLst/>
            </a:prstGeom>
          </p:spPr>
          <p:txBody>
            <a:bodyPr lIns="0" tIns="0" rIns="0" bIns="0" rtlCol="0" anchor="t">
              <a:spAutoFit/>
            </a:bodyPr>
            <a:lstStyle/>
            <a:p>
              <a:pPr algn="l">
                <a:lnSpc>
                  <a:spcPts val="2831"/>
                </a:lnSpc>
              </a:pPr>
              <a:r>
                <a:rPr lang="en-US" sz="2399" b="1" dirty="0">
                  <a:solidFill>
                    <a:srgbClr val="000000"/>
                  </a:solidFill>
                  <a:latin typeface="HK Grotesk Bold"/>
                  <a:ea typeface="HK Grotesk Bold"/>
                  <a:cs typeface="HK Grotesk Bold"/>
                  <a:sym typeface="HK Grotesk Bold"/>
                </a:rPr>
                <a:t>Accurate</a:t>
              </a:r>
              <a:r>
                <a:rPr lang="en-US" sz="2400" dirty="0"/>
                <a:t> </a:t>
              </a:r>
              <a:r>
                <a:rPr lang="en-US" sz="2399" b="1" dirty="0">
                  <a:solidFill>
                    <a:srgbClr val="000000"/>
                  </a:solidFill>
                  <a:latin typeface="HK Grotesk Bold"/>
                  <a:ea typeface="HK Grotesk Bold"/>
                  <a:cs typeface="HK Grotesk Bold"/>
                  <a:sym typeface="HK Grotesk Bold"/>
                </a:rPr>
                <a:t>prediction of </a:t>
              </a:r>
              <a:r>
                <a:rPr lang="en-US" sz="2400" dirty="0">
                  <a:latin typeface="HK Grotesk Bold" panose="020B0604020202020204" charset="0"/>
                </a:rPr>
                <a:t>Insurance Drug Spending</a:t>
              </a:r>
              <a:r>
                <a:rPr lang="en-US" sz="2399" b="1" dirty="0">
                  <a:solidFill>
                    <a:srgbClr val="000000"/>
                  </a:solidFill>
                  <a:latin typeface="HK Grotesk Bold" panose="020B0604020202020204" charset="0"/>
                  <a:ea typeface="HK Grotesk Bold"/>
                  <a:cs typeface="HK Grotesk Bold"/>
                  <a:sym typeface="HK Grotesk Bold"/>
                </a:rPr>
                <a:t> </a:t>
              </a:r>
              <a:r>
                <a:rPr lang="en-US" sz="2399" b="1" dirty="0">
                  <a:solidFill>
                    <a:srgbClr val="000000"/>
                  </a:solidFill>
                  <a:latin typeface="HK Grotesk Bold"/>
                  <a:ea typeface="HK Grotesk Bold"/>
                  <a:cs typeface="HK Grotesk Bold"/>
                  <a:sym typeface="HK Grotesk Bold"/>
                </a:rPr>
                <a:t>is essential for budget planning, reimbursement decisions, and policy-making in healthcare.</a:t>
              </a:r>
            </a:p>
            <a:p>
              <a:pPr algn="l">
                <a:lnSpc>
                  <a:spcPts val="2831"/>
                </a:lnSpc>
              </a:pPr>
              <a:r>
                <a:rPr lang="en-US" sz="2399" b="1" dirty="0">
                  <a:solidFill>
                    <a:srgbClr val="000000"/>
                  </a:solidFill>
                  <a:latin typeface="HK Grotesk Bold"/>
                  <a:ea typeface="HK Grotesk Bold"/>
                  <a:cs typeface="HK Grotesk Bold"/>
                  <a:sym typeface="HK Grotesk Bold"/>
                </a:rPr>
                <a:t>This project analyzes Medicare Part D claims data (2018–2022) using machine learning to forecast average drug spending per dosage unit.</a:t>
              </a:r>
            </a:p>
          </p:txBody>
        </p:sp>
        <p:sp>
          <p:nvSpPr>
            <p:cNvPr id="7" name="TextBox 7"/>
            <p:cNvSpPr txBox="1"/>
            <p:nvPr/>
          </p:nvSpPr>
          <p:spPr>
            <a:xfrm>
              <a:off x="0" y="-66675"/>
              <a:ext cx="9705043" cy="841569"/>
            </a:xfrm>
            <a:prstGeom prst="rect">
              <a:avLst/>
            </a:prstGeom>
          </p:spPr>
          <p:txBody>
            <a:bodyPr lIns="0" tIns="0" rIns="0" bIns="0" rtlCol="0" anchor="t">
              <a:spAutoFit/>
            </a:bodyPr>
            <a:lstStyle/>
            <a:p>
              <a:pPr marL="0" lvl="0" indent="0" algn="l">
                <a:lnSpc>
                  <a:spcPts val="5543"/>
                </a:lnSpc>
                <a:spcBef>
                  <a:spcPct val="0"/>
                </a:spcBef>
              </a:pPr>
              <a:r>
                <a:rPr lang="en-US" sz="3959" b="1">
                  <a:solidFill>
                    <a:srgbClr val="731F7D"/>
                  </a:solidFill>
                  <a:latin typeface="Halant Medium"/>
                  <a:ea typeface="Halant Medium"/>
                  <a:cs typeface="Halant Medium"/>
                  <a:sym typeface="Halant Medium"/>
                </a:rPr>
                <a:t>Introduction</a:t>
              </a:r>
            </a:p>
          </p:txBody>
        </p:sp>
      </p:grpSp>
      <p:grpSp>
        <p:nvGrpSpPr>
          <p:cNvPr id="8" name="Group 8"/>
          <p:cNvGrpSpPr/>
          <p:nvPr/>
        </p:nvGrpSpPr>
        <p:grpSpPr>
          <a:xfrm>
            <a:off x="711477" y="6473826"/>
            <a:ext cx="10237362" cy="2784474"/>
            <a:chOff x="0" y="0"/>
            <a:chExt cx="13649816" cy="3712633"/>
          </a:xfrm>
        </p:grpSpPr>
        <p:sp>
          <p:nvSpPr>
            <p:cNvPr id="9" name="TextBox 9"/>
            <p:cNvSpPr txBox="1"/>
            <p:nvPr/>
          </p:nvSpPr>
          <p:spPr>
            <a:xfrm>
              <a:off x="0" y="1355005"/>
              <a:ext cx="13649816" cy="2357628"/>
            </a:xfrm>
            <a:prstGeom prst="rect">
              <a:avLst/>
            </a:prstGeom>
          </p:spPr>
          <p:txBody>
            <a:bodyPr lIns="0" tIns="0" rIns="0" bIns="0" rtlCol="0" anchor="t">
              <a:spAutoFit/>
            </a:bodyPr>
            <a:lstStyle/>
            <a:p>
              <a:pPr algn="l">
                <a:lnSpc>
                  <a:spcPts val="2831"/>
                </a:lnSpc>
              </a:pPr>
              <a:r>
                <a:rPr lang="en-US" sz="2399" b="1" dirty="0">
                  <a:solidFill>
                    <a:srgbClr val="000000"/>
                  </a:solidFill>
                  <a:latin typeface="HK Grotesk Bold"/>
                  <a:ea typeface="HK Grotesk Bold"/>
                  <a:cs typeface="HK Grotesk Bold"/>
                  <a:sym typeface="HK Grotesk Bold"/>
                </a:rPr>
                <a:t>To develop a predictive model that can estimate future drug cost behavior, detect cost outliers, and help healthcare stakeholders make data-driven decisions.</a:t>
              </a:r>
            </a:p>
            <a:p>
              <a:pPr algn="l">
                <a:lnSpc>
                  <a:spcPts val="2831"/>
                </a:lnSpc>
              </a:pPr>
              <a:r>
                <a:rPr lang="en-US" sz="2399" b="1" dirty="0">
                  <a:solidFill>
                    <a:srgbClr val="000000"/>
                  </a:solidFill>
                  <a:latin typeface="HK Grotesk Bold"/>
                  <a:ea typeface="HK Grotesk Bold"/>
                  <a:cs typeface="HK Grotesk Bold"/>
                  <a:sym typeface="HK Grotesk Bold"/>
                </a:rPr>
                <a:t>We aim to use machine learning to automate analysis traditionally done manually, improving speed and accuracy.</a:t>
              </a:r>
            </a:p>
          </p:txBody>
        </p:sp>
        <p:sp>
          <p:nvSpPr>
            <p:cNvPr id="10" name="TextBox 10"/>
            <p:cNvSpPr txBox="1"/>
            <p:nvPr/>
          </p:nvSpPr>
          <p:spPr>
            <a:xfrm>
              <a:off x="0" y="-66675"/>
              <a:ext cx="9705043" cy="841569"/>
            </a:xfrm>
            <a:prstGeom prst="rect">
              <a:avLst/>
            </a:prstGeom>
          </p:spPr>
          <p:txBody>
            <a:bodyPr lIns="0" tIns="0" rIns="0" bIns="0" rtlCol="0" anchor="t">
              <a:spAutoFit/>
            </a:bodyPr>
            <a:lstStyle/>
            <a:p>
              <a:pPr marL="0" lvl="0" indent="0" algn="l">
                <a:lnSpc>
                  <a:spcPts val="5543"/>
                </a:lnSpc>
                <a:spcBef>
                  <a:spcPct val="0"/>
                </a:spcBef>
              </a:pPr>
              <a:r>
                <a:rPr lang="en-US" sz="3959" b="1">
                  <a:solidFill>
                    <a:srgbClr val="731F7D"/>
                  </a:solidFill>
                  <a:latin typeface="Halant Medium"/>
                  <a:ea typeface="Halant Medium"/>
                  <a:cs typeface="Halant Medium"/>
                  <a:sym typeface="Halant Medium"/>
                </a:rPr>
                <a:t>Problem Statement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3"/>
            <a:stretch>
              <a:fillRect/>
            </a:stretch>
          </a:blipFill>
        </p:spPr>
        <p:txBody>
          <a:bodyPr/>
          <a:lstStyle/>
          <a:p>
            <a:endParaRPr lang="en-US"/>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4"/>
            <a:stretch>
              <a:fillRect/>
            </a:stretch>
          </a:blipFill>
        </p:spPr>
        <p:txBody>
          <a:bodyPr/>
          <a:lstStyle/>
          <a:p>
            <a:endParaRPr lang="en-US"/>
          </a:p>
        </p:txBody>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0229815" y="5706480"/>
            <a:ext cx="7029485" cy="1191137"/>
          </a:xfrm>
          <a:prstGeom prst="rect">
            <a:avLst/>
          </a:prstGeom>
        </p:spPr>
        <p:txBody>
          <a:bodyPr lIns="0" tIns="0" rIns="0" bIns="0" rtlCol="0" anchor="t">
            <a:spAutoFit/>
          </a:bodyPr>
          <a:lstStyle/>
          <a:p>
            <a:pPr algn="r">
              <a:lnSpc>
                <a:spcPts val="9440"/>
              </a:lnSpc>
            </a:pPr>
            <a:endParaRPr/>
          </a:p>
        </p:txBody>
      </p:sp>
      <p:sp>
        <p:nvSpPr>
          <p:cNvPr id="6" name="TextBox 6"/>
          <p:cNvSpPr txBox="1"/>
          <p:nvPr/>
        </p:nvSpPr>
        <p:spPr>
          <a:xfrm>
            <a:off x="10229815" y="3171853"/>
            <a:ext cx="7029485" cy="556896"/>
          </a:xfrm>
          <a:prstGeom prst="rect">
            <a:avLst/>
          </a:prstGeom>
        </p:spPr>
        <p:txBody>
          <a:bodyPr lIns="0" tIns="0" rIns="0" bIns="0" rtlCol="0" anchor="t">
            <a:spAutoFit/>
          </a:bodyPr>
          <a:lstStyle/>
          <a:p>
            <a:pPr algn="ctr">
              <a:lnSpc>
                <a:spcPts val="4479"/>
              </a:lnSpc>
            </a:pPr>
            <a:r>
              <a:rPr lang="en-US" sz="3199" b="1">
                <a:solidFill>
                  <a:srgbClr val="FFFFFF"/>
                </a:solidFill>
                <a:latin typeface="Roboto Bold"/>
                <a:ea typeface="Roboto Bold"/>
                <a:cs typeface="Roboto Bold"/>
                <a:sym typeface="Roboto Bold"/>
              </a:rPr>
              <a:t>Business Importance</a:t>
            </a:r>
          </a:p>
        </p:txBody>
      </p:sp>
      <p:sp>
        <p:nvSpPr>
          <p:cNvPr id="7" name="TextBox 7"/>
          <p:cNvSpPr txBox="1"/>
          <p:nvPr/>
        </p:nvSpPr>
        <p:spPr>
          <a:xfrm>
            <a:off x="9660666" y="4479179"/>
            <a:ext cx="8167782" cy="2613852"/>
          </a:xfrm>
          <a:prstGeom prst="rect">
            <a:avLst/>
          </a:prstGeom>
        </p:spPr>
        <p:txBody>
          <a:bodyPr lIns="0" tIns="0" rIns="0" bIns="0" rtlCol="0" anchor="t">
            <a:spAutoFit/>
          </a:bodyPr>
          <a:lstStyle/>
          <a:p>
            <a:pPr marL="532720" lvl="1" indent="-266360" algn="just">
              <a:lnSpc>
                <a:spcPts val="3454"/>
              </a:lnSpc>
              <a:buFont typeface="Arial"/>
              <a:buChar char="•"/>
            </a:pPr>
            <a:r>
              <a:rPr lang="en-US" sz="2467" b="1">
                <a:solidFill>
                  <a:srgbClr val="FFFFFF"/>
                </a:solidFill>
                <a:latin typeface="Lato Bold"/>
                <a:ea typeface="Lato Bold"/>
                <a:cs typeface="Lato Bold"/>
                <a:sym typeface="Lato Bold"/>
              </a:rPr>
              <a:t>Helps insurers and healthcare systems control rising drug costs</a:t>
            </a:r>
          </a:p>
          <a:p>
            <a:pPr marL="532720" lvl="1" indent="-266360" algn="just">
              <a:lnSpc>
                <a:spcPts val="3454"/>
              </a:lnSpc>
              <a:buFont typeface="Arial"/>
              <a:buChar char="•"/>
            </a:pPr>
            <a:r>
              <a:rPr lang="en-US" sz="2467" b="1">
                <a:solidFill>
                  <a:srgbClr val="FFFFFF"/>
                </a:solidFill>
                <a:latin typeface="Lato Bold"/>
                <a:ea typeface="Lato Bold"/>
                <a:cs typeface="Lato Bold"/>
                <a:sym typeface="Lato Bold"/>
              </a:rPr>
              <a:t>Supports decision-making in benefit design, price negotiations, and reimbursement planning</a:t>
            </a:r>
          </a:p>
          <a:p>
            <a:pPr marL="532720" lvl="1" indent="-266360" algn="just">
              <a:lnSpc>
                <a:spcPts val="3454"/>
              </a:lnSpc>
              <a:buFont typeface="Arial"/>
              <a:buChar char="•"/>
            </a:pPr>
            <a:r>
              <a:rPr lang="en-US" sz="2467" b="1">
                <a:solidFill>
                  <a:srgbClr val="FFFFFF"/>
                </a:solidFill>
                <a:latin typeface="Lato Bold"/>
                <a:ea typeface="Lato Bold"/>
                <a:cs typeface="Lato Bold"/>
                <a:sym typeface="Lato Bold"/>
              </a:rPr>
              <a:t>Enables identification of high-cost outlier drugs for closer monitoring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3"/>
            <a:stretch>
              <a:fillRect/>
            </a:stretch>
          </a:blipFill>
        </p:spPr>
        <p:txBody>
          <a:bodyPr/>
          <a:lstStyle/>
          <a:p>
            <a:endParaRPr lang="en-US"/>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861293" y="3327194"/>
            <a:ext cx="10565414" cy="1056311"/>
          </a:xfrm>
          <a:prstGeom prst="rect">
            <a:avLst/>
          </a:prstGeom>
        </p:spPr>
        <p:txBody>
          <a:bodyPr lIns="0" tIns="0" rIns="0" bIns="0" rtlCol="0" anchor="t">
            <a:spAutoFit/>
          </a:bodyPr>
          <a:lstStyle/>
          <a:p>
            <a:pPr algn="ctr">
              <a:lnSpc>
                <a:spcPts val="8345"/>
              </a:lnSpc>
            </a:pPr>
            <a:r>
              <a:rPr lang="en-US" sz="7072" b="1">
                <a:solidFill>
                  <a:srgbClr val="FFFFFF"/>
                </a:solidFill>
                <a:latin typeface="HK Grotesk Bold"/>
                <a:ea typeface="HK Grotesk Bold"/>
                <a:cs typeface="HK Grotesk Bold"/>
                <a:sym typeface="HK Grotesk Bold"/>
              </a:rPr>
              <a:t>All About the Data</a:t>
            </a:r>
          </a:p>
        </p:txBody>
      </p:sp>
      <p:sp>
        <p:nvSpPr>
          <p:cNvPr id="5" name="Freeform 5"/>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5"/>
            <a:stretch>
              <a:fillRect/>
            </a:stretch>
          </a:blipFill>
        </p:spPr>
        <p:txBody>
          <a:bodyPr/>
          <a:lstStyle/>
          <a:p>
            <a:endParaRPr lang="en-US"/>
          </a:p>
        </p:txBody>
      </p:sp>
      <p:sp>
        <p:nvSpPr>
          <p:cNvPr id="6" name="Freeform 6"/>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925562" y="4931169"/>
            <a:ext cx="12436877" cy="1986281"/>
          </a:xfrm>
          <a:prstGeom prst="rect">
            <a:avLst/>
          </a:prstGeom>
        </p:spPr>
        <p:txBody>
          <a:bodyPr lIns="0" tIns="0" rIns="0" bIns="0" rtlCol="0" anchor="t">
            <a:spAutoFit/>
          </a:bodyPr>
          <a:lstStyle/>
          <a:p>
            <a:pPr algn="ctr">
              <a:lnSpc>
                <a:spcPts val="3919"/>
              </a:lnSpc>
            </a:pPr>
            <a:r>
              <a:rPr lang="en-US" sz="2799" b="1">
                <a:solidFill>
                  <a:srgbClr val="FFFFFF"/>
                </a:solidFill>
                <a:latin typeface="Roboto Bold"/>
                <a:ea typeface="Roboto Bold"/>
                <a:cs typeface="Roboto Bold"/>
                <a:sym typeface="Roboto Bold"/>
              </a:rPr>
              <a:t>Source</a:t>
            </a:r>
            <a:r>
              <a:rPr lang="en-US" sz="2799">
                <a:solidFill>
                  <a:srgbClr val="FFFFFF"/>
                </a:solidFill>
                <a:latin typeface="Roboto"/>
                <a:ea typeface="Roboto"/>
                <a:cs typeface="Roboto"/>
                <a:sym typeface="Roboto"/>
              </a:rPr>
              <a:t>:    </a:t>
            </a:r>
            <a:r>
              <a:rPr lang="en-US" sz="2799" u="sng">
                <a:solidFill>
                  <a:srgbClr val="FFFFFF"/>
                </a:solidFill>
                <a:latin typeface="Roboto"/>
                <a:ea typeface="Roboto"/>
                <a:cs typeface="Roboto"/>
                <a:sym typeface="Roboto"/>
                <a:hlinkClick r:id="rId6" tooltip="https://catalog.data.gov/dataset/medicare-part-d-spending-by-drug-401d2"/>
              </a:rPr>
              <a:t>data.gov – Medicare Part D Spending by Drug</a:t>
            </a:r>
          </a:p>
          <a:p>
            <a:pPr algn="ctr">
              <a:lnSpc>
                <a:spcPts val="3919"/>
              </a:lnSpc>
            </a:pPr>
            <a:r>
              <a:rPr lang="en-US" sz="2799" b="1">
                <a:solidFill>
                  <a:srgbClr val="FFFFFF"/>
                </a:solidFill>
                <a:latin typeface="Roboto Bold"/>
                <a:ea typeface="Roboto Bold"/>
                <a:cs typeface="Roboto Bold"/>
                <a:sym typeface="Roboto Bold"/>
              </a:rPr>
              <a:t>Records</a:t>
            </a:r>
            <a:r>
              <a:rPr lang="en-US" sz="2799">
                <a:solidFill>
                  <a:srgbClr val="FFFFFF"/>
                </a:solidFill>
                <a:latin typeface="Roboto"/>
                <a:ea typeface="Roboto"/>
                <a:cs typeface="Roboto"/>
                <a:sym typeface="Roboto"/>
              </a:rPr>
              <a:t>: 13,889 | Features: 46</a:t>
            </a:r>
          </a:p>
          <a:p>
            <a:pPr algn="ctr">
              <a:lnSpc>
                <a:spcPts val="3919"/>
              </a:lnSpc>
            </a:pPr>
            <a:r>
              <a:rPr lang="en-US" sz="2799" b="1">
                <a:solidFill>
                  <a:srgbClr val="FFFFFF"/>
                </a:solidFill>
                <a:latin typeface="Roboto Bold"/>
                <a:ea typeface="Roboto Bold"/>
                <a:cs typeface="Roboto Bold"/>
                <a:sym typeface="Roboto Bold"/>
              </a:rPr>
              <a:t>Years Covered</a:t>
            </a:r>
            <a:r>
              <a:rPr lang="en-US" sz="2799">
                <a:solidFill>
                  <a:srgbClr val="FFFFFF"/>
                </a:solidFill>
                <a:latin typeface="Roboto"/>
                <a:ea typeface="Roboto"/>
                <a:cs typeface="Roboto"/>
                <a:sym typeface="Roboto"/>
              </a:rPr>
              <a:t>: 2018 to 2022</a:t>
            </a:r>
          </a:p>
          <a:p>
            <a:pPr algn="ctr">
              <a:lnSpc>
                <a:spcPts val="3919"/>
              </a:lnSpc>
            </a:pPr>
            <a:r>
              <a:rPr lang="en-US" sz="2799" b="1">
                <a:solidFill>
                  <a:srgbClr val="FFFFFF"/>
                </a:solidFill>
                <a:latin typeface="Roboto Bold"/>
                <a:ea typeface="Roboto Bold"/>
                <a:cs typeface="Roboto Bold"/>
                <a:sym typeface="Roboto Bold"/>
              </a:rPr>
              <a:t>Includes</a:t>
            </a:r>
            <a:r>
              <a:rPr lang="en-US" sz="2799">
                <a:solidFill>
                  <a:srgbClr val="FFFFFF"/>
                </a:solidFill>
                <a:latin typeface="Roboto"/>
                <a:ea typeface="Roboto"/>
                <a:cs typeface="Roboto"/>
                <a:sym typeface="Roboto"/>
              </a:rPr>
              <a:t>: Brand name, claims, spending, dosage units, outlier flags, CAGR, etc.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3"/>
            <a:stretch>
              <a:fillRect/>
            </a:stretch>
          </a:blipFill>
        </p:spPr>
        <p:txBody>
          <a:bodyPr/>
          <a:lstStyle/>
          <a:p>
            <a:endParaRPr lang="en-US"/>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4"/>
            <a:stretch>
              <a:fillRect/>
            </a:stretch>
          </a:blipFill>
        </p:spPr>
        <p:txBody>
          <a:bodyPr/>
          <a:lstStyle/>
          <a:p>
            <a:endParaRPr lang="en-US"/>
          </a:p>
        </p:txBody>
      </p:sp>
      <p:sp>
        <p:nvSpPr>
          <p:cNvPr id="4" name="Freeform 4"/>
          <p:cNvSpPr/>
          <p:nvPr/>
        </p:nvSpPr>
        <p:spPr>
          <a:xfrm>
            <a:off x="6849843" y="741689"/>
            <a:ext cx="8397551" cy="8229600"/>
          </a:xfrm>
          <a:custGeom>
            <a:avLst/>
            <a:gdLst/>
            <a:ahLst/>
            <a:cxnLst/>
            <a:rect l="l" t="t" r="r" b="b"/>
            <a:pathLst>
              <a:path w="8397551" h="8229600">
                <a:moveTo>
                  <a:pt x="0" y="0"/>
                </a:moveTo>
                <a:lnTo>
                  <a:pt x="8397551" y="0"/>
                </a:lnTo>
                <a:lnTo>
                  <a:pt x="8397551" y="8229600"/>
                </a:lnTo>
                <a:lnTo>
                  <a:pt x="0" y="8229600"/>
                </a:lnTo>
                <a:lnTo>
                  <a:pt x="0" y="0"/>
                </a:lnTo>
                <a:close/>
              </a:path>
            </a:pathLst>
          </a:custGeom>
          <a:blipFill>
            <a:blip r:embed="rId5"/>
            <a:stretch>
              <a:fillRect/>
            </a:stretch>
          </a:blipFill>
        </p:spPr>
        <p:txBody>
          <a:bodyPr/>
          <a:lstStyle/>
          <a:p>
            <a:endParaRPr lang="en-US"/>
          </a:p>
        </p:txBody>
      </p:sp>
      <p:sp>
        <p:nvSpPr>
          <p:cNvPr id="5" name="Freeform 5"/>
          <p:cNvSpPr/>
          <p:nvPr/>
        </p:nvSpPr>
        <p:spPr>
          <a:xfrm>
            <a:off x="15990344" y="2342910"/>
            <a:ext cx="8606118" cy="8229600"/>
          </a:xfrm>
          <a:custGeom>
            <a:avLst/>
            <a:gdLst/>
            <a:ahLst/>
            <a:cxnLst/>
            <a:rect l="l" t="t" r="r" b="b"/>
            <a:pathLst>
              <a:path w="8606118" h="8229600">
                <a:moveTo>
                  <a:pt x="0" y="0"/>
                </a:moveTo>
                <a:lnTo>
                  <a:pt x="8606118" y="0"/>
                </a:lnTo>
                <a:lnTo>
                  <a:pt x="8606118" y="8229600"/>
                </a:lnTo>
                <a:lnTo>
                  <a:pt x="0" y="8229600"/>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040606" y="4333096"/>
            <a:ext cx="7726964" cy="1056311"/>
          </a:xfrm>
          <a:prstGeom prst="rect">
            <a:avLst/>
          </a:prstGeom>
        </p:spPr>
        <p:txBody>
          <a:bodyPr lIns="0" tIns="0" rIns="0" bIns="0" rtlCol="0" anchor="t">
            <a:spAutoFit/>
          </a:bodyPr>
          <a:lstStyle/>
          <a:p>
            <a:pPr algn="l">
              <a:lnSpc>
                <a:spcPts val="8345"/>
              </a:lnSpc>
            </a:pPr>
            <a:r>
              <a:rPr lang="en-US" sz="7072" b="1">
                <a:solidFill>
                  <a:srgbClr val="000000"/>
                </a:solidFill>
                <a:latin typeface="HK Grotesk Bold"/>
                <a:ea typeface="HK Grotesk Bold"/>
                <a:cs typeface="HK Grotesk Bold"/>
                <a:sym typeface="HK Grotesk Bold"/>
              </a:rPr>
              <a:t>Crisp- DM</a:t>
            </a:r>
          </a:p>
        </p:txBody>
      </p:sp>
      <p:sp>
        <p:nvSpPr>
          <p:cNvPr id="7" name="TextBox 7"/>
          <p:cNvSpPr txBox="1"/>
          <p:nvPr/>
        </p:nvSpPr>
        <p:spPr>
          <a:xfrm>
            <a:off x="6568794" y="1138912"/>
            <a:ext cx="8397551" cy="630555"/>
          </a:xfrm>
          <a:prstGeom prst="rect">
            <a:avLst/>
          </a:prstGeom>
        </p:spPr>
        <p:txBody>
          <a:bodyPr lIns="0" tIns="0" rIns="0" bIns="0" rtlCol="0" anchor="t">
            <a:spAutoFit/>
          </a:bodyPr>
          <a:lstStyle/>
          <a:p>
            <a:pPr algn="ctr">
              <a:lnSpc>
                <a:spcPts val="2520"/>
              </a:lnSpc>
            </a:pPr>
            <a:r>
              <a:rPr lang="en-US" sz="1800" b="1">
                <a:solidFill>
                  <a:srgbClr val="000000"/>
                </a:solidFill>
                <a:latin typeface="Roboto Bold"/>
                <a:ea typeface="Roboto Bold"/>
                <a:cs typeface="Roboto Bold"/>
                <a:sym typeface="Roboto Bold"/>
              </a:rPr>
              <a:t>BUSINESS UNDERSTANDING</a:t>
            </a:r>
          </a:p>
          <a:p>
            <a:pPr algn="ctr">
              <a:lnSpc>
                <a:spcPts val="2520"/>
              </a:lnSpc>
            </a:pPr>
            <a:endParaRPr lang="en-US" sz="1800" b="1">
              <a:solidFill>
                <a:srgbClr val="000000"/>
              </a:solidFill>
              <a:latin typeface="Roboto Bold"/>
              <a:ea typeface="Roboto Bold"/>
              <a:cs typeface="Roboto Bold"/>
              <a:sym typeface="Roboto Bold"/>
            </a:endParaRPr>
          </a:p>
        </p:txBody>
      </p:sp>
      <p:sp>
        <p:nvSpPr>
          <p:cNvPr id="8" name="TextBox 8"/>
          <p:cNvSpPr txBox="1"/>
          <p:nvPr/>
        </p:nvSpPr>
        <p:spPr>
          <a:xfrm>
            <a:off x="10970256" y="2529384"/>
            <a:ext cx="2142381" cy="316230"/>
          </a:xfrm>
          <a:prstGeom prst="rect">
            <a:avLst/>
          </a:prstGeom>
        </p:spPr>
        <p:txBody>
          <a:bodyPr lIns="0" tIns="0" rIns="0" bIns="0" rtlCol="0" anchor="t">
            <a:spAutoFit/>
          </a:bodyPr>
          <a:lstStyle/>
          <a:p>
            <a:pPr algn="ctr">
              <a:lnSpc>
                <a:spcPts val="2520"/>
              </a:lnSpc>
            </a:pPr>
            <a:r>
              <a:rPr lang="en-US" sz="1800" b="1">
                <a:solidFill>
                  <a:srgbClr val="000000"/>
                </a:solidFill>
                <a:latin typeface="Roboto Bold"/>
                <a:ea typeface="Roboto Bold"/>
                <a:cs typeface="Roboto Bold"/>
                <a:sym typeface="Roboto Bold"/>
              </a:rPr>
              <a:t>DATA PREPARATION</a:t>
            </a:r>
          </a:p>
        </p:txBody>
      </p:sp>
      <p:sp>
        <p:nvSpPr>
          <p:cNvPr id="9" name="TextBox 9"/>
          <p:cNvSpPr txBox="1"/>
          <p:nvPr/>
        </p:nvSpPr>
        <p:spPr>
          <a:xfrm>
            <a:off x="11694011" y="4006377"/>
            <a:ext cx="2125767" cy="316230"/>
          </a:xfrm>
          <a:prstGeom prst="rect">
            <a:avLst/>
          </a:prstGeom>
        </p:spPr>
        <p:txBody>
          <a:bodyPr lIns="0" tIns="0" rIns="0" bIns="0" rtlCol="0" anchor="t">
            <a:spAutoFit/>
          </a:bodyPr>
          <a:lstStyle/>
          <a:p>
            <a:pPr algn="ctr">
              <a:lnSpc>
                <a:spcPts val="2520"/>
              </a:lnSpc>
            </a:pPr>
            <a:r>
              <a:rPr lang="en-US" sz="1800" b="1">
                <a:solidFill>
                  <a:srgbClr val="000000"/>
                </a:solidFill>
                <a:latin typeface="Roboto Bold"/>
                <a:ea typeface="Roboto Bold"/>
                <a:cs typeface="Roboto Bold"/>
                <a:sym typeface="Roboto Bold"/>
              </a:rPr>
              <a:t>DATA MODELING</a:t>
            </a:r>
          </a:p>
        </p:txBody>
      </p:sp>
      <p:sp>
        <p:nvSpPr>
          <p:cNvPr id="10" name="TextBox 10"/>
          <p:cNvSpPr txBox="1"/>
          <p:nvPr/>
        </p:nvSpPr>
        <p:spPr>
          <a:xfrm>
            <a:off x="11507268" y="5337019"/>
            <a:ext cx="2499254" cy="316230"/>
          </a:xfrm>
          <a:prstGeom prst="rect">
            <a:avLst/>
          </a:prstGeom>
        </p:spPr>
        <p:txBody>
          <a:bodyPr lIns="0" tIns="0" rIns="0" bIns="0" rtlCol="0" anchor="t">
            <a:spAutoFit/>
          </a:bodyPr>
          <a:lstStyle/>
          <a:p>
            <a:pPr algn="ctr">
              <a:lnSpc>
                <a:spcPts val="2520"/>
              </a:lnSpc>
            </a:pPr>
            <a:r>
              <a:rPr lang="en-US" sz="1800" b="1">
                <a:solidFill>
                  <a:srgbClr val="000000"/>
                </a:solidFill>
                <a:latin typeface="Roboto Bold"/>
                <a:ea typeface="Roboto Bold"/>
                <a:cs typeface="Roboto Bold"/>
                <a:sym typeface="Roboto Bold"/>
              </a:rPr>
              <a:t>DATA UNDERSTANDING</a:t>
            </a:r>
          </a:p>
        </p:txBody>
      </p:sp>
      <p:sp>
        <p:nvSpPr>
          <p:cNvPr id="11" name="TextBox 11"/>
          <p:cNvSpPr txBox="1"/>
          <p:nvPr/>
        </p:nvSpPr>
        <p:spPr>
          <a:xfrm>
            <a:off x="11215748" y="6748624"/>
            <a:ext cx="1651397" cy="316230"/>
          </a:xfrm>
          <a:prstGeom prst="rect">
            <a:avLst/>
          </a:prstGeom>
        </p:spPr>
        <p:txBody>
          <a:bodyPr lIns="0" tIns="0" rIns="0" bIns="0" rtlCol="0" anchor="t">
            <a:spAutoFit/>
          </a:bodyPr>
          <a:lstStyle/>
          <a:p>
            <a:pPr algn="ctr">
              <a:lnSpc>
                <a:spcPts val="2520"/>
              </a:lnSpc>
            </a:pPr>
            <a:r>
              <a:rPr lang="en-US" sz="1800" b="1">
                <a:solidFill>
                  <a:srgbClr val="000000"/>
                </a:solidFill>
                <a:latin typeface="Roboto Bold"/>
                <a:ea typeface="Roboto Bold"/>
                <a:cs typeface="Roboto Bold"/>
                <a:sym typeface="Roboto Bold"/>
              </a:rPr>
              <a:t>EVALUATION</a:t>
            </a:r>
          </a:p>
        </p:txBody>
      </p:sp>
      <p:sp>
        <p:nvSpPr>
          <p:cNvPr id="12" name="TextBox 12"/>
          <p:cNvSpPr txBox="1"/>
          <p:nvPr/>
        </p:nvSpPr>
        <p:spPr>
          <a:xfrm>
            <a:off x="6771480" y="8160229"/>
            <a:ext cx="8397551" cy="316230"/>
          </a:xfrm>
          <a:prstGeom prst="rect">
            <a:avLst/>
          </a:prstGeom>
        </p:spPr>
        <p:txBody>
          <a:bodyPr lIns="0" tIns="0" rIns="0" bIns="0" rtlCol="0" anchor="t">
            <a:spAutoFit/>
          </a:bodyPr>
          <a:lstStyle/>
          <a:p>
            <a:pPr algn="ctr">
              <a:lnSpc>
                <a:spcPts val="2520"/>
              </a:lnSpc>
            </a:pPr>
            <a:r>
              <a:rPr lang="en-US" sz="1800" b="1">
                <a:solidFill>
                  <a:srgbClr val="000000"/>
                </a:solidFill>
                <a:latin typeface="Roboto Bold"/>
                <a:ea typeface="Roboto Bold"/>
                <a:cs typeface="Roboto Bold"/>
                <a:sym typeface="Roboto Bold"/>
              </a:rPr>
              <a:t>DEPLOYMENT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3"/>
            <a:stretch>
              <a:fillRect/>
            </a:stretch>
          </a:blipFill>
        </p:spPr>
        <p:txBody>
          <a:bodyPr/>
          <a:lstStyle/>
          <a:p>
            <a:endParaRPr lang="en-US"/>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2055747" y="3419481"/>
            <a:ext cx="6440553" cy="2104183"/>
          </a:xfrm>
          <a:prstGeom prst="rect">
            <a:avLst/>
          </a:prstGeom>
        </p:spPr>
        <p:txBody>
          <a:bodyPr lIns="0" tIns="0" rIns="0" bIns="0" rtlCol="0" anchor="t">
            <a:spAutoFit/>
          </a:bodyPr>
          <a:lstStyle/>
          <a:p>
            <a:pPr algn="l">
              <a:lnSpc>
                <a:spcPts val="8345"/>
              </a:lnSpc>
            </a:pPr>
            <a:r>
              <a:rPr lang="en-US" sz="7072" b="1">
                <a:solidFill>
                  <a:srgbClr val="FFFFFF"/>
                </a:solidFill>
                <a:latin typeface="HK Grotesk Bold"/>
                <a:ea typeface="HK Grotesk Bold"/>
                <a:cs typeface="HK Grotesk Bold"/>
                <a:sym typeface="HK Grotesk Bold"/>
              </a:rPr>
              <a:t>Business Understanding</a:t>
            </a:r>
          </a:p>
        </p:txBody>
      </p:sp>
      <p:sp>
        <p:nvSpPr>
          <p:cNvPr id="5" name="Freeform 5"/>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9234635" y="2385752"/>
            <a:ext cx="8452754" cy="5640198"/>
          </a:xfrm>
          <a:prstGeom prst="rect">
            <a:avLst/>
          </a:prstGeom>
        </p:spPr>
        <p:txBody>
          <a:bodyPr lIns="0" tIns="0" rIns="0" bIns="0" rtlCol="0" anchor="t">
            <a:spAutoFit/>
          </a:bodyPr>
          <a:lstStyle/>
          <a:p>
            <a:pPr algn="l">
              <a:lnSpc>
                <a:spcPts val="3359"/>
              </a:lnSpc>
              <a:spcBef>
                <a:spcPct val="0"/>
              </a:spcBef>
            </a:pPr>
            <a:r>
              <a:rPr lang="en-US" sz="2399" spc="-23" dirty="0">
                <a:solidFill>
                  <a:srgbClr val="FFFFFF"/>
                </a:solidFill>
                <a:latin typeface="Assistant"/>
                <a:ea typeface="Assistant"/>
                <a:cs typeface="Assistant"/>
                <a:sym typeface="Assistant"/>
              </a:rPr>
              <a:t>The rising cost of prescription drugs is a major concern for healthcare systems and insurers.</a:t>
            </a:r>
          </a:p>
          <a:p>
            <a:pPr algn="l">
              <a:lnSpc>
                <a:spcPts val="3359"/>
              </a:lnSpc>
              <a:spcBef>
                <a:spcPct val="0"/>
              </a:spcBef>
            </a:pPr>
            <a:r>
              <a:rPr lang="en-US" sz="2399" spc="-23" dirty="0">
                <a:solidFill>
                  <a:srgbClr val="FFFFFF"/>
                </a:solidFill>
                <a:latin typeface="Assistant"/>
                <a:ea typeface="Assistant"/>
                <a:cs typeface="Assistant"/>
                <a:sym typeface="Assistant"/>
              </a:rPr>
              <a:t> This project aims to support cost transparency and policy planning by predicting drug prices and claims using machine learning.</a:t>
            </a:r>
          </a:p>
          <a:p>
            <a:pPr algn="l">
              <a:lnSpc>
                <a:spcPts val="3359"/>
              </a:lnSpc>
              <a:spcBef>
                <a:spcPct val="0"/>
              </a:spcBef>
            </a:pPr>
            <a:endParaRPr lang="en-US" sz="2399" spc="-23" dirty="0">
              <a:solidFill>
                <a:srgbClr val="FFFFFF"/>
              </a:solidFill>
              <a:latin typeface="Assistant"/>
              <a:ea typeface="Assistant"/>
              <a:cs typeface="Assistant"/>
              <a:sym typeface="Assistant"/>
            </a:endParaRPr>
          </a:p>
          <a:p>
            <a:pPr algn="l">
              <a:lnSpc>
                <a:spcPts val="3359"/>
              </a:lnSpc>
              <a:spcBef>
                <a:spcPct val="0"/>
              </a:spcBef>
            </a:pPr>
            <a:r>
              <a:rPr lang="en-US" sz="2399" spc="-23" dirty="0">
                <a:solidFill>
                  <a:srgbClr val="FFFFFF"/>
                </a:solidFill>
                <a:latin typeface="Assistant"/>
                <a:ea typeface="Assistant"/>
                <a:cs typeface="Assistant"/>
                <a:sym typeface="Assistant"/>
              </a:rPr>
              <a:t>Key Business Goals:</a:t>
            </a:r>
          </a:p>
          <a:p>
            <a:pPr marL="518159" lvl="1" indent="-259080" algn="l">
              <a:lnSpc>
                <a:spcPts val="3359"/>
              </a:lnSpc>
              <a:spcBef>
                <a:spcPct val="0"/>
              </a:spcBef>
              <a:buFont typeface="Arial"/>
              <a:buChar char="•"/>
            </a:pPr>
            <a:r>
              <a:rPr lang="en-US" sz="2399" spc="-23" dirty="0">
                <a:solidFill>
                  <a:srgbClr val="FFFFFF"/>
                </a:solidFill>
                <a:latin typeface="Assistant"/>
                <a:ea typeface="Assistant"/>
                <a:cs typeface="Assistant"/>
                <a:sym typeface="Assistant"/>
              </a:rPr>
              <a:t>Enable proactive budget planning for insurers and hospitals</a:t>
            </a:r>
          </a:p>
          <a:p>
            <a:pPr marL="518159" lvl="1" indent="-259080" algn="l">
              <a:lnSpc>
                <a:spcPts val="3359"/>
              </a:lnSpc>
              <a:spcBef>
                <a:spcPct val="0"/>
              </a:spcBef>
              <a:buFont typeface="Arial"/>
              <a:buChar char="•"/>
            </a:pPr>
            <a:r>
              <a:rPr lang="en-US" sz="2399" spc="-23" dirty="0">
                <a:solidFill>
                  <a:srgbClr val="FFFFFF"/>
                </a:solidFill>
                <a:latin typeface="Assistant"/>
                <a:ea typeface="Assistant"/>
                <a:cs typeface="Assistant"/>
                <a:sym typeface="Assistant"/>
              </a:rPr>
              <a:t>Identify high-cost or anomalous drugs early for cost control</a:t>
            </a:r>
          </a:p>
          <a:p>
            <a:pPr marL="518159" lvl="1" indent="-259080" algn="l">
              <a:lnSpc>
                <a:spcPts val="3359"/>
              </a:lnSpc>
              <a:spcBef>
                <a:spcPct val="0"/>
              </a:spcBef>
              <a:buFont typeface="Arial"/>
              <a:buChar char="•"/>
            </a:pPr>
            <a:r>
              <a:rPr lang="en-US" sz="2399" spc="-23" dirty="0">
                <a:solidFill>
                  <a:srgbClr val="FFFFFF"/>
                </a:solidFill>
                <a:latin typeface="Assistant"/>
                <a:ea typeface="Assistant"/>
                <a:cs typeface="Assistant"/>
                <a:sym typeface="Assistant"/>
              </a:rPr>
              <a:t>Support data-driven decisions in pricing negotiations and reimbursement policies</a:t>
            </a:r>
          </a:p>
          <a:p>
            <a:pPr marL="518159" lvl="1" indent="-259080" algn="l">
              <a:lnSpc>
                <a:spcPts val="3359"/>
              </a:lnSpc>
              <a:spcBef>
                <a:spcPct val="0"/>
              </a:spcBef>
              <a:buFont typeface="Arial"/>
              <a:buChar char="•"/>
            </a:pPr>
            <a:r>
              <a:rPr lang="en-US" sz="2399" spc="-23" dirty="0">
                <a:solidFill>
                  <a:srgbClr val="FFFFFF"/>
                </a:solidFill>
                <a:latin typeface="Assistant"/>
                <a:ea typeface="Assistant"/>
                <a:cs typeface="Assistant"/>
                <a:sym typeface="Assistant"/>
              </a:rPr>
              <a:t>Help improve financial sustainability in public programs like Medicare</a:t>
            </a:r>
          </a:p>
          <a:p>
            <a:pPr algn="l">
              <a:lnSpc>
                <a:spcPts val="3359"/>
              </a:lnSpc>
              <a:spcBef>
                <a:spcPct val="0"/>
              </a:spcBef>
            </a:pPr>
            <a:endParaRPr lang="en-US" sz="2399" spc="-23" dirty="0">
              <a:solidFill>
                <a:srgbClr val="FFFFFF"/>
              </a:solidFill>
              <a:latin typeface="Assistant"/>
              <a:ea typeface="Assistant"/>
              <a:cs typeface="Assistant"/>
              <a:sym typeface="Assistan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2689718" y="1411822"/>
            <a:ext cx="12908564" cy="1056311"/>
          </a:xfrm>
          <a:prstGeom prst="rect">
            <a:avLst/>
          </a:prstGeom>
        </p:spPr>
        <p:txBody>
          <a:bodyPr lIns="0" tIns="0" rIns="0" bIns="0" rtlCol="0" anchor="t">
            <a:spAutoFit/>
          </a:bodyPr>
          <a:lstStyle/>
          <a:p>
            <a:pPr algn="ctr">
              <a:lnSpc>
                <a:spcPts val="8345"/>
              </a:lnSpc>
            </a:pPr>
            <a:r>
              <a:rPr lang="en-US" sz="7072" b="1">
                <a:solidFill>
                  <a:srgbClr val="000000"/>
                </a:solidFill>
                <a:latin typeface="HK Grotesk Bold"/>
                <a:ea typeface="HK Grotesk Bold"/>
                <a:cs typeface="HK Grotesk Bold"/>
                <a:sym typeface="HK Grotesk Bold"/>
              </a:rPr>
              <a:t>Data Preparation</a:t>
            </a:r>
          </a:p>
        </p:txBody>
      </p:sp>
      <p:sp>
        <p:nvSpPr>
          <p:cNvPr id="4" name="Freeform 4"/>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264370" y="3120537"/>
            <a:ext cx="11759260" cy="5409770"/>
          </a:xfrm>
          <a:prstGeom prst="rect">
            <a:avLst/>
          </a:prstGeom>
        </p:spPr>
        <p:txBody>
          <a:bodyPr lIns="0" tIns="0" rIns="0" bIns="0" rtlCol="0" anchor="t">
            <a:spAutoFit/>
          </a:bodyPr>
          <a:lstStyle/>
          <a:p>
            <a:pPr algn="l">
              <a:lnSpc>
                <a:spcPts val="2899"/>
              </a:lnSpc>
            </a:pPr>
            <a:r>
              <a:rPr lang="en-US" sz="2070">
                <a:solidFill>
                  <a:srgbClr val="000000"/>
                </a:solidFill>
                <a:latin typeface="Roboto"/>
                <a:ea typeface="Roboto"/>
                <a:cs typeface="Roboto"/>
                <a:sym typeface="Roboto"/>
              </a:rPr>
              <a:t>To prepare the dataset for modeling, the following steps were taken:</a:t>
            </a:r>
          </a:p>
          <a:p>
            <a:pPr algn="l">
              <a:lnSpc>
                <a:spcPts val="2899"/>
              </a:lnSpc>
            </a:pPr>
            <a:endParaRPr lang="en-US" sz="2070">
              <a:solidFill>
                <a:srgbClr val="000000"/>
              </a:solidFill>
              <a:latin typeface="Roboto"/>
              <a:ea typeface="Roboto"/>
              <a:cs typeface="Roboto"/>
              <a:sym typeface="Roboto"/>
            </a:endParaRPr>
          </a:p>
          <a:p>
            <a:pPr marL="447091" lvl="1" indent="-223546" algn="l">
              <a:lnSpc>
                <a:spcPts val="2899"/>
              </a:lnSpc>
              <a:buFont typeface="Arial"/>
              <a:buChar char="•"/>
            </a:pPr>
            <a:r>
              <a:rPr lang="en-US" sz="2070">
                <a:solidFill>
                  <a:srgbClr val="000000"/>
                </a:solidFill>
                <a:latin typeface="Roboto"/>
                <a:ea typeface="Roboto"/>
                <a:cs typeface="Roboto"/>
                <a:sym typeface="Roboto"/>
              </a:rPr>
              <a:t>Missing Values</a:t>
            </a:r>
          </a:p>
          <a:p>
            <a:pPr marL="894183" lvl="2" indent="-298061" algn="l">
              <a:lnSpc>
                <a:spcPts val="2899"/>
              </a:lnSpc>
              <a:buFont typeface="Arial"/>
              <a:buChar char="⚬"/>
            </a:pPr>
            <a:r>
              <a:rPr lang="en-US" sz="2070">
                <a:solidFill>
                  <a:srgbClr val="000000"/>
                </a:solidFill>
                <a:latin typeface="Roboto"/>
                <a:ea typeface="Roboto"/>
                <a:cs typeface="Roboto"/>
                <a:sym typeface="Roboto"/>
              </a:rPr>
              <a:t>Dropped columns with more than 50% missing data</a:t>
            </a:r>
          </a:p>
          <a:p>
            <a:pPr marL="894183" lvl="2" indent="-298061" algn="l">
              <a:lnSpc>
                <a:spcPts val="2899"/>
              </a:lnSpc>
              <a:buFont typeface="Arial"/>
              <a:buChar char="⚬"/>
            </a:pPr>
            <a:r>
              <a:rPr lang="en-US" sz="2070">
                <a:solidFill>
                  <a:srgbClr val="000000"/>
                </a:solidFill>
                <a:latin typeface="Roboto"/>
                <a:ea typeface="Roboto"/>
                <a:cs typeface="Roboto"/>
                <a:sym typeface="Roboto"/>
              </a:rPr>
              <a:t>Removed remaining rows with any null values</a:t>
            </a:r>
          </a:p>
          <a:p>
            <a:pPr marL="447091" lvl="1" indent="-223546" algn="l">
              <a:lnSpc>
                <a:spcPts val="2899"/>
              </a:lnSpc>
              <a:buFont typeface="Arial"/>
              <a:buChar char="•"/>
            </a:pPr>
            <a:r>
              <a:rPr lang="en-US" sz="2070">
                <a:solidFill>
                  <a:srgbClr val="000000"/>
                </a:solidFill>
                <a:latin typeface="Roboto"/>
                <a:ea typeface="Roboto"/>
                <a:cs typeface="Roboto"/>
                <a:sym typeface="Roboto"/>
              </a:rPr>
              <a:t>Duplicate Handling</a:t>
            </a:r>
          </a:p>
          <a:p>
            <a:pPr marL="894183" lvl="2" indent="-298061" algn="l">
              <a:lnSpc>
                <a:spcPts val="2899"/>
              </a:lnSpc>
              <a:buFont typeface="Arial"/>
              <a:buChar char="⚬"/>
            </a:pPr>
            <a:r>
              <a:rPr lang="en-US" sz="2070">
                <a:solidFill>
                  <a:srgbClr val="000000"/>
                </a:solidFill>
                <a:latin typeface="Roboto"/>
                <a:ea typeface="Roboto"/>
                <a:cs typeface="Roboto"/>
                <a:sym typeface="Roboto"/>
              </a:rPr>
              <a:t>Duplicate entries were identified and removed to avoid bias</a:t>
            </a:r>
          </a:p>
          <a:p>
            <a:pPr marL="447091" lvl="1" indent="-223546" algn="l">
              <a:lnSpc>
                <a:spcPts val="2899"/>
              </a:lnSpc>
              <a:buFont typeface="Arial"/>
              <a:buChar char="•"/>
            </a:pPr>
            <a:r>
              <a:rPr lang="en-US" sz="2070">
                <a:solidFill>
                  <a:srgbClr val="000000"/>
                </a:solidFill>
                <a:latin typeface="Roboto"/>
                <a:ea typeface="Roboto"/>
                <a:cs typeface="Roboto"/>
                <a:sym typeface="Roboto"/>
              </a:rPr>
              <a:t>Feature Review</a:t>
            </a:r>
          </a:p>
          <a:p>
            <a:pPr marL="894183" lvl="2" indent="-298061" algn="l">
              <a:lnSpc>
                <a:spcPts val="2899"/>
              </a:lnSpc>
              <a:buFont typeface="Arial"/>
              <a:buChar char="⚬"/>
            </a:pPr>
            <a:r>
              <a:rPr lang="en-US" sz="2070">
                <a:solidFill>
                  <a:srgbClr val="000000"/>
                </a:solidFill>
                <a:latin typeface="Roboto"/>
                <a:ea typeface="Roboto"/>
                <a:cs typeface="Roboto"/>
                <a:sym typeface="Roboto"/>
              </a:rPr>
              <a:t>Categorical features (e.g., brand name) were excluded from modeling</a:t>
            </a:r>
          </a:p>
          <a:p>
            <a:pPr marL="894183" lvl="2" indent="-298061" algn="l">
              <a:lnSpc>
                <a:spcPts val="2899"/>
              </a:lnSpc>
              <a:buFont typeface="Arial"/>
              <a:buChar char="⚬"/>
            </a:pPr>
            <a:r>
              <a:rPr lang="en-US" sz="2070">
                <a:solidFill>
                  <a:srgbClr val="000000"/>
                </a:solidFill>
                <a:latin typeface="Roboto"/>
                <a:ea typeface="Roboto"/>
                <a:cs typeface="Roboto"/>
                <a:sym typeface="Roboto"/>
              </a:rPr>
              <a:t>Focused on numerical cost-related features</a:t>
            </a:r>
          </a:p>
          <a:p>
            <a:pPr marL="447091" lvl="1" indent="-223546" algn="l">
              <a:lnSpc>
                <a:spcPts val="2899"/>
              </a:lnSpc>
              <a:buFont typeface="Arial"/>
              <a:buChar char="•"/>
            </a:pPr>
            <a:r>
              <a:rPr lang="en-US" sz="2070">
                <a:solidFill>
                  <a:srgbClr val="000000"/>
                </a:solidFill>
                <a:latin typeface="Roboto"/>
                <a:ea typeface="Roboto"/>
                <a:cs typeface="Roboto"/>
                <a:sym typeface="Roboto"/>
              </a:rPr>
              <a:t>Outlier Awareness</a:t>
            </a:r>
          </a:p>
          <a:p>
            <a:pPr marL="894183" lvl="2" indent="-298061" algn="l">
              <a:lnSpc>
                <a:spcPts val="2899"/>
              </a:lnSpc>
              <a:buFont typeface="Arial"/>
              <a:buChar char="⚬"/>
            </a:pPr>
            <a:r>
              <a:rPr lang="en-US" sz="2070">
                <a:solidFill>
                  <a:srgbClr val="000000"/>
                </a:solidFill>
                <a:latin typeface="Roboto"/>
                <a:ea typeface="Roboto"/>
                <a:cs typeface="Roboto"/>
                <a:sym typeface="Roboto"/>
              </a:rPr>
              <a:t>Outliers were retained and later handled using log transformation, ensuring model robustness</a:t>
            </a:r>
          </a:p>
          <a:p>
            <a:pPr algn="l">
              <a:lnSpc>
                <a:spcPts val="2899"/>
              </a:lnSpc>
            </a:pPr>
            <a:endParaRPr lang="en-US" sz="2070">
              <a:solidFill>
                <a:srgbClr val="000000"/>
              </a:solidFill>
              <a:latin typeface="Roboto"/>
              <a:ea typeface="Roboto"/>
              <a:cs typeface="Roboto"/>
              <a:sym typeface="Roboto"/>
            </a:endParaRPr>
          </a:p>
          <a:p>
            <a:pPr algn="l">
              <a:lnSpc>
                <a:spcPts val="2899"/>
              </a:lnSpc>
            </a:pPr>
            <a:r>
              <a:rPr lang="en-US" sz="2070">
                <a:solidFill>
                  <a:srgbClr val="000000"/>
                </a:solidFill>
                <a:latin typeface="Roboto"/>
                <a:ea typeface="Roboto"/>
                <a:cs typeface="Roboto"/>
                <a:sym typeface="Roboto"/>
              </a:rPr>
              <a:t>This preparation ensured a clean and consistent dataset for accurate prediction.</a:t>
            </a:r>
          </a:p>
          <a:p>
            <a:pPr algn="l">
              <a:lnSpc>
                <a:spcPts val="2899"/>
              </a:lnSpc>
            </a:pPr>
            <a:endParaRPr lang="en-US" sz="2070">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6863062" y="8785582"/>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3"/>
            <a:stretch>
              <a:fillRect/>
            </a:stretch>
          </a:blipFill>
        </p:spPr>
        <p:txBody>
          <a:bodyPr/>
          <a:lstStyle/>
          <a:p>
            <a:endParaRPr lang="en-US"/>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4"/>
            <a:stretch>
              <a:fillRect/>
            </a:stretch>
          </a:blipFill>
        </p:spPr>
        <p:txBody>
          <a:bodyPr/>
          <a:lstStyle/>
          <a:p>
            <a:endParaRPr lang="en-US"/>
          </a:p>
        </p:txBody>
      </p:sp>
      <p:sp>
        <p:nvSpPr>
          <p:cNvPr id="4" name="Freeform 4"/>
          <p:cNvSpPr/>
          <p:nvPr/>
        </p:nvSpPr>
        <p:spPr>
          <a:xfrm rot="6959566">
            <a:off x="-1064580" y="-835972"/>
            <a:ext cx="2895099" cy="2768439"/>
          </a:xfrm>
          <a:custGeom>
            <a:avLst/>
            <a:gdLst/>
            <a:ahLst/>
            <a:cxnLst/>
            <a:rect l="l" t="t" r="r" b="b"/>
            <a:pathLst>
              <a:path w="2895099" h="2768439">
                <a:moveTo>
                  <a:pt x="0" y="0"/>
                </a:moveTo>
                <a:lnTo>
                  <a:pt x="2895100" y="0"/>
                </a:lnTo>
                <a:lnTo>
                  <a:pt x="2895100" y="2768438"/>
                </a:lnTo>
                <a:lnTo>
                  <a:pt x="0" y="276843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606544" y="1038225"/>
            <a:ext cx="5307614" cy="2104183"/>
          </a:xfrm>
          <a:prstGeom prst="rect">
            <a:avLst/>
          </a:prstGeom>
        </p:spPr>
        <p:txBody>
          <a:bodyPr lIns="0" tIns="0" rIns="0" bIns="0" rtlCol="0" anchor="t">
            <a:spAutoFit/>
          </a:bodyPr>
          <a:lstStyle/>
          <a:p>
            <a:pPr algn="l">
              <a:lnSpc>
                <a:spcPts val="8345"/>
              </a:lnSpc>
            </a:pPr>
            <a:r>
              <a:rPr lang="en-US" sz="7072" b="1">
                <a:solidFill>
                  <a:srgbClr val="731F7D"/>
                </a:solidFill>
                <a:latin typeface="HK Grotesk Bold"/>
                <a:ea typeface="HK Grotesk Bold"/>
                <a:cs typeface="HK Grotesk Bold"/>
                <a:sym typeface="HK Grotesk Bold"/>
              </a:rPr>
              <a:t>Data Modeling</a:t>
            </a:r>
          </a:p>
        </p:txBody>
      </p:sp>
      <p:sp>
        <p:nvSpPr>
          <p:cNvPr id="6" name="TextBox 6"/>
          <p:cNvSpPr txBox="1"/>
          <p:nvPr/>
        </p:nvSpPr>
        <p:spPr>
          <a:xfrm>
            <a:off x="382970" y="3317793"/>
            <a:ext cx="8653745" cy="5640198"/>
          </a:xfrm>
          <a:prstGeom prst="rect">
            <a:avLst/>
          </a:prstGeom>
        </p:spPr>
        <p:txBody>
          <a:bodyPr lIns="0" tIns="0" rIns="0" bIns="0" rtlCol="0" anchor="t">
            <a:spAutoFit/>
          </a:bodyPr>
          <a:lstStyle/>
          <a:p>
            <a:pPr algn="l">
              <a:lnSpc>
                <a:spcPts val="3359"/>
              </a:lnSpc>
              <a:spcBef>
                <a:spcPct val="0"/>
              </a:spcBef>
            </a:pPr>
            <a:r>
              <a:rPr lang="en-US" sz="2399" spc="-23" dirty="0">
                <a:solidFill>
                  <a:srgbClr val="000000"/>
                </a:solidFill>
                <a:latin typeface="Assistant"/>
                <a:ea typeface="Assistant"/>
                <a:cs typeface="Assistant"/>
                <a:sym typeface="Assistant"/>
              </a:rPr>
              <a:t>We trained and compared several machine learning models to forecast drug costs and detect outliers:</a:t>
            </a:r>
          </a:p>
          <a:p>
            <a:pPr marL="518159" lvl="1" indent="-259080" algn="l">
              <a:lnSpc>
                <a:spcPts val="3359"/>
              </a:lnSpc>
              <a:spcBef>
                <a:spcPct val="0"/>
              </a:spcBef>
              <a:buFont typeface="Arial"/>
              <a:buChar char="•"/>
            </a:pPr>
            <a:r>
              <a:rPr lang="en-US" sz="2399" spc="-23" dirty="0">
                <a:solidFill>
                  <a:srgbClr val="000000"/>
                </a:solidFill>
                <a:latin typeface="Assistant"/>
                <a:ea typeface="Assistant"/>
                <a:cs typeface="Assistant"/>
                <a:sym typeface="Assistant"/>
              </a:rPr>
              <a:t>K-Nearest Neighbors Regressor (KNN) – Distance-based model; performance depends on optimal k</a:t>
            </a:r>
          </a:p>
          <a:p>
            <a:pPr marL="518159" lvl="1" indent="-259080" algn="l">
              <a:lnSpc>
                <a:spcPts val="3359"/>
              </a:lnSpc>
              <a:spcBef>
                <a:spcPct val="0"/>
              </a:spcBef>
              <a:buFont typeface="Arial"/>
              <a:buChar char="•"/>
            </a:pPr>
            <a:r>
              <a:rPr lang="en-US" sz="2399" spc="-23" dirty="0">
                <a:solidFill>
                  <a:srgbClr val="000000"/>
                </a:solidFill>
                <a:latin typeface="Assistant"/>
                <a:ea typeface="Assistant"/>
                <a:cs typeface="Assistant"/>
                <a:sym typeface="Assistant"/>
              </a:rPr>
              <a:t>Random Forest Regressor – Ensemble method offering robust predictions</a:t>
            </a:r>
          </a:p>
          <a:p>
            <a:pPr marL="518159" lvl="1" indent="-259080" algn="l">
              <a:lnSpc>
                <a:spcPts val="3359"/>
              </a:lnSpc>
              <a:spcBef>
                <a:spcPct val="0"/>
              </a:spcBef>
              <a:buFont typeface="Arial"/>
              <a:buChar char="•"/>
            </a:pPr>
            <a:r>
              <a:rPr lang="en-US" sz="2399" spc="-23" dirty="0" err="1">
                <a:solidFill>
                  <a:srgbClr val="000000"/>
                </a:solidFill>
                <a:latin typeface="Assistant"/>
                <a:ea typeface="Assistant"/>
                <a:cs typeface="Assistant"/>
                <a:sym typeface="Assistant"/>
              </a:rPr>
              <a:t>XGBoost</a:t>
            </a:r>
            <a:r>
              <a:rPr lang="en-US" sz="2399" spc="-23" dirty="0">
                <a:solidFill>
                  <a:srgbClr val="000000"/>
                </a:solidFill>
                <a:latin typeface="Assistant"/>
                <a:ea typeface="Assistant"/>
                <a:cs typeface="Assistant"/>
                <a:sym typeface="Assistant"/>
              </a:rPr>
              <a:t> – Powerful gradient boosting model</a:t>
            </a:r>
          </a:p>
          <a:p>
            <a:pPr marL="518159" lvl="1" indent="-259080" algn="l">
              <a:lnSpc>
                <a:spcPts val="3359"/>
              </a:lnSpc>
              <a:spcBef>
                <a:spcPct val="0"/>
              </a:spcBef>
              <a:buFont typeface="Arial"/>
              <a:buChar char="•"/>
            </a:pPr>
            <a:r>
              <a:rPr lang="en-US" sz="2399" spc="-23" dirty="0" err="1">
                <a:solidFill>
                  <a:srgbClr val="000000"/>
                </a:solidFill>
                <a:latin typeface="Assistant"/>
                <a:ea typeface="Assistant"/>
                <a:cs typeface="Assistant"/>
                <a:sym typeface="Assistant"/>
              </a:rPr>
              <a:t>LightGBM</a:t>
            </a:r>
            <a:r>
              <a:rPr lang="en-US" sz="2399" spc="-23" dirty="0">
                <a:solidFill>
                  <a:srgbClr val="000000"/>
                </a:solidFill>
                <a:latin typeface="Assistant"/>
                <a:ea typeface="Assistant"/>
                <a:cs typeface="Assistant"/>
                <a:sym typeface="Assistant"/>
              </a:rPr>
              <a:t> – Fastest and most accurate model in our analysis</a:t>
            </a:r>
          </a:p>
          <a:p>
            <a:pPr marL="518159" lvl="1" indent="-259080" algn="l">
              <a:lnSpc>
                <a:spcPts val="3359"/>
              </a:lnSpc>
              <a:spcBef>
                <a:spcPct val="0"/>
              </a:spcBef>
              <a:buFont typeface="Arial"/>
              <a:buChar char="•"/>
            </a:pPr>
            <a:r>
              <a:rPr lang="en-US" sz="2399" spc="-23" dirty="0">
                <a:solidFill>
                  <a:srgbClr val="000000"/>
                </a:solidFill>
                <a:latin typeface="Assistant"/>
                <a:ea typeface="Assistant"/>
                <a:cs typeface="Assistant"/>
                <a:sym typeface="Assistant"/>
              </a:rPr>
              <a:t>Linear Regressor: A simple and interpretable baseline model </a:t>
            </a:r>
          </a:p>
          <a:p>
            <a:pPr marL="518159" lvl="1" indent="-259080" algn="l">
              <a:lnSpc>
                <a:spcPts val="3359"/>
              </a:lnSpc>
              <a:spcBef>
                <a:spcPct val="0"/>
              </a:spcBef>
              <a:buFont typeface="Arial"/>
              <a:buChar char="•"/>
            </a:pPr>
            <a:r>
              <a:rPr lang="en-US" sz="2399" spc="-23" dirty="0">
                <a:solidFill>
                  <a:srgbClr val="000000"/>
                </a:solidFill>
                <a:latin typeface="Assistant"/>
                <a:ea typeface="Assistant"/>
                <a:cs typeface="Assistant"/>
                <a:sym typeface="Assistant"/>
              </a:rPr>
              <a:t>Decision Tree Regressor: A tree-based model that captures non- linear relationships</a:t>
            </a:r>
          </a:p>
          <a:p>
            <a:pPr marL="518159" lvl="1" indent="-259080" algn="l">
              <a:lnSpc>
                <a:spcPts val="3359"/>
              </a:lnSpc>
              <a:spcBef>
                <a:spcPct val="0"/>
              </a:spcBef>
              <a:buFont typeface="Arial"/>
              <a:buChar char="•"/>
            </a:pPr>
            <a:endParaRPr lang="en-US" sz="2399" spc="-23" dirty="0">
              <a:solidFill>
                <a:srgbClr val="000000"/>
              </a:solidFill>
              <a:latin typeface="Assistant"/>
              <a:ea typeface="Assistant"/>
              <a:cs typeface="Assistant"/>
              <a:sym typeface="Assistant"/>
            </a:endParaRPr>
          </a:p>
          <a:p>
            <a:pPr algn="l">
              <a:lnSpc>
                <a:spcPts val="3359"/>
              </a:lnSpc>
              <a:spcBef>
                <a:spcPct val="0"/>
              </a:spcBef>
            </a:pPr>
            <a:endParaRPr lang="en-US" sz="2399" spc="-23" dirty="0">
              <a:solidFill>
                <a:srgbClr val="000000"/>
              </a:solidFill>
              <a:latin typeface="Assistant"/>
              <a:ea typeface="Assistant"/>
              <a:cs typeface="Assistant"/>
              <a:sym typeface="Assistant"/>
            </a:endParaRPr>
          </a:p>
        </p:txBody>
      </p:sp>
      <p:sp>
        <p:nvSpPr>
          <p:cNvPr id="7" name="TextBox 7"/>
          <p:cNvSpPr txBox="1"/>
          <p:nvPr/>
        </p:nvSpPr>
        <p:spPr>
          <a:xfrm>
            <a:off x="9642493" y="1038225"/>
            <a:ext cx="5896742" cy="2104183"/>
          </a:xfrm>
          <a:prstGeom prst="rect">
            <a:avLst/>
          </a:prstGeom>
        </p:spPr>
        <p:txBody>
          <a:bodyPr lIns="0" tIns="0" rIns="0" bIns="0" rtlCol="0" anchor="t">
            <a:spAutoFit/>
          </a:bodyPr>
          <a:lstStyle/>
          <a:p>
            <a:pPr algn="l">
              <a:lnSpc>
                <a:spcPts val="8345"/>
              </a:lnSpc>
            </a:pPr>
            <a:r>
              <a:rPr lang="en-US" sz="7072" b="1">
                <a:solidFill>
                  <a:srgbClr val="731F7D"/>
                </a:solidFill>
                <a:latin typeface="HK Grotesk Bold"/>
                <a:ea typeface="HK Grotesk Bold"/>
                <a:cs typeface="HK Grotesk Bold"/>
                <a:sym typeface="HK Grotesk Bold"/>
              </a:rPr>
              <a:t>Data</a:t>
            </a:r>
          </a:p>
          <a:p>
            <a:pPr algn="l">
              <a:lnSpc>
                <a:spcPts val="8345"/>
              </a:lnSpc>
            </a:pPr>
            <a:r>
              <a:rPr lang="en-US" sz="7072" b="1">
                <a:solidFill>
                  <a:srgbClr val="731F7D"/>
                </a:solidFill>
                <a:latin typeface="HK Grotesk Bold"/>
                <a:ea typeface="HK Grotesk Bold"/>
                <a:cs typeface="HK Grotesk Bold"/>
                <a:sym typeface="HK Grotesk Bold"/>
              </a:rPr>
              <a:t>Understanding</a:t>
            </a:r>
          </a:p>
        </p:txBody>
      </p:sp>
      <p:sp>
        <p:nvSpPr>
          <p:cNvPr id="8" name="TextBox 8"/>
          <p:cNvSpPr txBox="1"/>
          <p:nvPr/>
        </p:nvSpPr>
        <p:spPr>
          <a:xfrm>
            <a:off x="9365779" y="3317793"/>
            <a:ext cx="8473338" cy="5889501"/>
          </a:xfrm>
          <a:prstGeom prst="rect">
            <a:avLst/>
          </a:prstGeom>
        </p:spPr>
        <p:txBody>
          <a:bodyPr lIns="0" tIns="0" rIns="0" bIns="0" rtlCol="0" anchor="t">
            <a:spAutoFit/>
          </a:bodyPr>
          <a:lstStyle/>
          <a:p>
            <a:pPr algn="l">
              <a:lnSpc>
                <a:spcPts val="3359"/>
              </a:lnSpc>
              <a:spcBef>
                <a:spcPct val="0"/>
              </a:spcBef>
            </a:pPr>
            <a:r>
              <a:rPr lang="en-US" sz="2399" spc="-23">
                <a:solidFill>
                  <a:srgbClr val="000000"/>
                </a:solidFill>
                <a:latin typeface="Assistant"/>
                <a:ea typeface="Assistant"/>
                <a:cs typeface="Assistant"/>
                <a:sym typeface="Assistant"/>
              </a:rPr>
              <a:t>We explored the structure and contents of the Medicare Part D dataset:</a:t>
            </a:r>
          </a:p>
          <a:p>
            <a:pPr marL="518159" lvl="1" indent="-259080" algn="l">
              <a:lnSpc>
                <a:spcPts val="3359"/>
              </a:lnSpc>
              <a:spcBef>
                <a:spcPct val="0"/>
              </a:spcBef>
              <a:buFont typeface="Arial"/>
              <a:buChar char="•"/>
            </a:pPr>
            <a:r>
              <a:rPr lang="en-US" sz="2399" spc="-23">
                <a:solidFill>
                  <a:srgbClr val="000000"/>
                </a:solidFill>
                <a:latin typeface="Assistant"/>
                <a:ea typeface="Assistant"/>
                <a:cs typeface="Assistant"/>
                <a:sym typeface="Assistant"/>
              </a:rPr>
              <a:t>Dataset Shape: 13,889 rows × 46 columns</a:t>
            </a:r>
          </a:p>
          <a:p>
            <a:pPr marL="518159" lvl="1" indent="-259080" algn="l">
              <a:lnSpc>
                <a:spcPts val="3359"/>
              </a:lnSpc>
              <a:spcBef>
                <a:spcPct val="0"/>
              </a:spcBef>
              <a:buFont typeface="Arial"/>
              <a:buChar char="•"/>
            </a:pPr>
            <a:r>
              <a:rPr lang="en-US" sz="2399" spc="-23">
                <a:solidFill>
                  <a:srgbClr val="000000"/>
                </a:solidFill>
                <a:latin typeface="Assistant"/>
                <a:ea typeface="Assistant"/>
                <a:cs typeface="Assistant"/>
                <a:sym typeface="Assistant"/>
              </a:rPr>
              <a:t>Data Types:</a:t>
            </a:r>
          </a:p>
          <a:p>
            <a:pPr marL="1036318" lvl="2" indent="-345439" algn="l">
              <a:lnSpc>
                <a:spcPts val="3359"/>
              </a:lnSpc>
              <a:spcBef>
                <a:spcPct val="0"/>
              </a:spcBef>
              <a:buFont typeface="Arial"/>
              <a:buChar char="⚬"/>
            </a:pPr>
            <a:r>
              <a:rPr lang="en-US" sz="2399" spc="-23">
                <a:solidFill>
                  <a:srgbClr val="000000"/>
                </a:solidFill>
                <a:latin typeface="Assistant"/>
                <a:ea typeface="Assistant"/>
                <a:cs typeface="Assistant"/>
                <a:sym typeface="Assistant"/>
              </a:rPr>
              <a:t>Numerical: Spending, dosage units, claims, beneficiaries</a:t>
            </a:r>
          </a:p>
          <a:p>
            <a:pPr marL="1036318" lvl="2" indent="-345439" algn="l">
              <a:lnSpc>
                <a:spcPts val="3359"/>
              </a:lnSpc>
              <a:spcBef>
                <a:spcPct val="0"/>
              </a:spcBef>
              <a:buFont typeface="Arial"/>
              <a:buChar char="⚬"/>
            </a:pPr>
            <a:r>
              <a:rPr lang="en-US" sz="2399" spc="-23">
                <a:solidFill>
                  <a:srgbClr val="000000"/>
                </a:solidFill>
                <a:latin typeface="Assistant"/>
                <a:ea typeface="Assistant"/>
                <a:cs typeface="Assistant"/>
                <a:sym typeface="Assistant"/>
              </a:rPr>
              <a:t>Categorical: Brand name, generic name, manufacturer</a:t>
            </a:r>
          </a:p>
          <a:p>
            <a:pPr marL="518159" lvl="1" indent="-259080" algn="l">
              <a:lnSpc>
                <a:spcPts val="3359"/>
              </a:lnSpc>
              <a:spcBef>
                <a:spcPct val="0"/>
              </a:spcBef>
              <a:buFont typeface="Arial"/>
              <a:buChar char="•"/>
            </a:pPr>
            <a:r>
              <a:rPr lang="en-US" sz="2399" spc="-23">
                <a:solidFill>
                  <a:srgbClr val="000000"/>
                </a:solidFill>
                <a:latin typeface="Assistant"/>
                <a:ea typeface="Assistant"/>
                <a:cs typeface="Assistant"/>
                <a:sym typeface="Assistant"/>
              </a:rPr>
              <a:t>Target Variable:</a:t>
            </a:r>
          </a:p>
          <a:p>
            <a:pPr marL="1036318" lvl="2" indent="-345439" algn="l">
              <a:lnSpc>
                <a:spcPts val="3359"/>
              </a:lnSpc>
              <a:spcBef>
                <a:spcPct val="0"/>
              </a:spcBef>
              <a:buFont typeface="Arial"/>
              <a:buChar char="⚬"/>
            </a:pPr>
            <a:r>
              <a:rPr lang="en-US" sz="2399" spc="-23">
                <a:solidFill>
                  <a:srgbClr val="000000"/>
                </a:solidFill>
                <a:latin typeface="Assistant"/>
                <a:ea typeface="Assistant"/>
                <a:cs typeface="Assistant"/>
                <a:sym typeface="Assistant"/>
              </a:rPr>
              <a:t>Avg_Spnd_Per_Dsg_Unt_Wghtd_2022 (Average spending per dosage unit in 2022)</a:t>
            </a:r>
          </a:p>
          <a:p>
            <a:pPr marL="518159" lvl="1" indent="-259080" algn="l">
              <a:lnSpc>
                <a:spcPts val="3359"/>
              </a:lnSpc>
              <a:spcBef>
                <a:spcPct val="0"/>
              </a:spcBef>
              <a:buFont typeface="Arial"/>
              <a:buChar char="•"/>
            </a:pPr>
            <a:r>
              <a:rPr lang="en-US" sz="2399" spc="-23">
                <a:solidFill>
                  <a:srgbClr val="000000"/>
                </a:solidFill>
                <a:latin typeface="Assistant"/>
                <a:ea typeface="Assistant"/>
                <a:cs typeface="Assistant"/>
                <a:sym typeface="Assistant"/>
              </a:rPr>
              <a:t>Feature Insights:</a:t>
            </a:r>
          </a:p>
          <a:p>
            <a:pPr marL="1036318" lvl="2" indent="-345439" algn="l">
              <a:lnSpc>
                <a:spcPts val="3359"/>
              </a:lnSpc>
              <a:spcBef>
                <a:spcPct val="0"/>
              </a:spcBef>
              <a:buFont typeface="Arial"/>
              <a:buChar char="⚬"/>
            </a:pPr>
            <a:r>
              <a:rPr lang="en-US" sz="2399" spc="-23">
                <a:solidFill>
                  <a:srgbClr val="000000"/>
                </a:solidFill>
                <a:latin typeface="Assistant"/>
                <a:ea typeface="Assistant"/>
                <a:cs typeface="Assistant"/>
                <a:sym typeface="Assistant"/>
              </a:rPr>
              <a:t>Strong year-to-year correlation among cost metrics</a:t>
            </a:r>
          </a:p>
          <a:p>
            <a:pPr marL="1036318" lvl="2" indent="-345439" algn="l">
              <a:lnSpc>
                <a:spcPts val="3359"/>
              </a:lnSpc>
              <a:spcBef>
                <a:spcPct val="0"/>
              </a:spcBef>
              <a:buFont typeface="Arial"/>
              <a:buChar char="⚬"/>
            </a:pPr>
            <a:r>
              <a:rPr lang="en-US" sz="2399" spc="-23">
                <a:solidFill>
                  <a:srgbClr val="000000"/>
                </a:solidFill>
                <a:latin typeface="Assistant"/>
                <a:ea typeface="Assistant"/>
                <a:cs typeface="Assistant"/>
                <a:sym typeface="Assistant"/>
              </a:rPr>
              <a:t>Categorical fields were excluded from modeling</a:t>
            </a:r>
          </a:p>
          <a:p>
            <a:pPr algn="l">
              <a:lnSpc>
                <a:spcPts val="3359"/>
              </a:lnSpc>
              <a:spcBef>
                <a:spcPct val="0"/>
              </a:spcBef>
            </a:pPr>
            <a:r>
              <a:rPr lang="en-US" sz="2399" spc="-23">
                <a:solidFill>
                  <a:srgbClr val="000000"/>
                </a:solidFill>
                <a:latin typeface="Assistant"/>
                <a:ea typeface="Assistant"/>
                <a:cs typeface="Assistant"/>
                <a:sym typeface="Assistant"/>
              </a:rPr>
              <a:t>Understanding these patterns helped in selecting relevant features for accurate predictions.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TotalTime>
  <Words>2040</Words>
  <Application>Microsoft Office PowerPoint</Application>
  <PresentationFormat>Custom</PresentationFormat>
  <Paragraphs>178</Paragraphs>
  <Slides>19</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Roboto Bold</vt:lpstr>
      <vt:lpstr>Aptos</vt:lpstr>
      <vt:lpstr>Oswald Bold</vt:lpstr>
      <vt:lpstr>Arial</vt:lpstr>
      <vt:lpstr>Halant Medium</vt:lpstr>
      <vt:lpstr>Lato Bold</vt:lpstr>
      <vt:lpstr>Halant Bold</vt:lpstr>
      <vt:lpstr>Halant</vt:lpstr>
      <vt:lpstr>Calibri</vt:lpstr>
      <vt:lpstr>Assistant</vt:lpstr>
      <vt:lpstr>HK Grotesk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Black Simple Technology Keynote Presentation</dc:title>
  <dc:creator>Dhruti Dedhia</dc:creator>
  <cp:lastModifiedBy>Dhruti Dedhia</cp:lastModifiedBy>
  <cp:revision>4</cp:revision>
  <dcterms:created xsi:type="dcterms:W3CDTF">2006-08-16T00:00:00Z</dcterms:created>
  <dcterms:modified xsi:type="dcterms:W3CDTF">2025-05-07T03:13:37Z</dcterms:modified>
  <dc:identifier>DAGmmI1yC3w</dc:identifier>
</cp:coreProperties>
</file>